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4" r:id="rId4"/>
    <p:sldMasterId id="2147483696" r:id="rId5"/>
  </p:sldMasterIdLst>
  <p:sldIdLst>
    <p:sldId id="256" r:id="rId6"/>
    <p:sldId id="257" r:id="rId7"/>
    <p:sldId id="258" r:id="rId8"/>
    <p:sldId id="277" r:id="rId9"/>
    <p:sldId id="288" r:id="rId10"/>
    <p:sldId id="259" r:id="rId11"/>
    <p:sldId id="289" r:id="rId12"/>
    <p:sldId id="290" r:id="rId13"/>
    <p:sldId id="278" r:id="rId14"/>
    <p:sldId id="260" r:id="rId15"/>
    <p:sldId id="261" r:id="rId16"/>
    <p:sldId id="291" r:id="rId17"/>
    <p:sldId id="292" r:id="rId18"/>
    <p:sldId id="293" r:id="rId19"/>
    <p:sldId id="294" r:id="rId20"/>
    <p:sldId id="295" r:id="rId21"/>
    <p:sldId id="296" r:id="rId22"/>
    <p:sldId id="297" r:id="rId23"/>
    <p:sldId id="262" r:id="rId24"/>
    <p:sldId id="263" r:id="rId25"/>
    <p:sldId id="281" r:id="rId26"/>
    <p:sldId id="282" r:id="rId27"/>
    <p:sldId id="283" r:id="rId28"/>
    <p:sldId id="284" r:id="rId29"/>
    <p:sldId id="314" r:id="rId30"/>
    <p:sldId id="315" r:id="rId31"/>
    <p:sldId id="316" r:id="rId32"/>
    <p:sldId id="285" r:id="rId33"/>
    <p:sldId id="299" r:id="rId34"/>
    <p:sldId id="313" r:id="rId35"/>
    <p:sldId id="318" r:id="rId36"/>
    <p:sldId id="287" r:id="rId37"/>
    <p:sldId id="286" r:id="rId38"/>
    <p:sldId id="317" r:id="rId39"/>
    <p:sldId id="264" r:id="rId40"/>
    <p:sldId id="300" r:id="rId41"/>
    <p:sldId id="310" r:id="rId42"/>
    <p:sldId id="301" r:id="rId43"/>
    <p:sldId id="302" r:id="rId44"/>
    <p:sldId id="303" r:id="rId45"/>
    <p:sldId id="304" r:id="rId46"/>
    <p:sldId id="305" r:id="rId47"/>
    <p:sldId id="306" r:id="rId48"/>
    <p:sldId id="307" r:id="rId49"/>
    <p:sldId id="308" r:id="rId50"/>
    <p:sldId id="309" r:id="rId51"/>
    <p:sldId id="280" r:id="rId52"/>
    <p:sldId id="265" r:id="rId53"/>
    <p:sldId id="266" r:id="rId54"/>
    <p:sldId id="267" r:id="rId55"/>
    <p:sldId id="268" r:id="rId56"/>
    <p:sldId id="271" r:id="rId57"/>
    <p:sldId id="272" r:id="rId58"/>
    <p:sldId id="273" r:id="rId59"/>
    <p:sldId id="274" r:id="rId60"/>
    <p:sldId id="275" r:id="rId61"/>
    <p:sldId id="276" r:id="rId62"/>
    <p:sldId id="311" r:id="rId63"/>
    <p:sldId id="312"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2406174-DC0F-4E06-8EDF-6A2BE786BF6E}">
          <p14:sldIdLst>
            <p14:sldId id="256"/>
            <p14:sldId id="257"/>
            <p14:sldId id="258"/>
            <p14:sldId id="277"/>
            <p14:sldId id="288"/>
            <p14:sldId id="259"/>
            <p14:sldId id="289"/>
            <p14:sldId id="290"/>
            <p14:sldId id="278"/>
            <p14:sldId id="260"/>
            <p14:sldId id="261"/>
            <p14:sldId id="291"/>
            <p14:sldId id="292"/>
            <p14:sldId id="293"/>
            <p14:sldId id="294"/>
            <p14:sldId id="295"/>
            <p14:sldId id="296"/>
            <p14:sldId id="297"/>
          </p14:sldIdLst>
        </p14:section>
        <p14:section name="Untitled Section" id="{8ED34222-B06E-4B7A-9FEC-41FAC191446E}">
          <p14:sldIdLst>
            <p14:sldId id="262"/>
            <p14:sldId id="263"/>
            <p14:sldId id="281"/>
            <p14:sldId id="282"/>
            <p14:sldId id="283"/>
            <p14:sldId id="284"/>
            <p14:sldId id="314"/>
            <p14:sldId id="315"/>
            <p14:sldId id="316"/>
            <p14:sldId id="285"/>
            <p14:sldId id="299"/>
            <p14:sldId id="313"/>
            <p14:sldId id="318"/>
            <p14:sldId id="287"/>
            <p14:sldId id="286"/>
            <p14:sldId id="317"/>
            <p14:sldId id="264"/>
            <p14:sldId id="300"/>
            <p14:sldId id="310"/>
            <p14:sldId id="301"/>
            <p14:sldId id="302"/>
            <p14:sldId id="303"/>
            <p14:sldId id="304"/>
            <p14:sldId id="305"/>
            <p14:sldId id="306"/>
            <p14:sldId id="307"/>
            <p14:sldId id="308"/>
            <p14:sldId id="309"/>
            <p14:sldId id="280"/>
            <p14:sldId id="265"/>
            <p14:sldId id="266"/>
            <p14:sldId id="267"/>
            <p14:sldId id="268"/>
            <p14:sldId id="271"/>
            <p14:sldId id="272"/>
            <p14:sldId id="273"/>
            <p14:sldId id="274"/>
            <p14:sldId id="275"/>
            <p14:sldId id="276"/>
            <p14:sldId id="311"/>
            <p14:sldId id="31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snapToGrid="0" snapToObjects="1">
      <p:cViewPr>
        <p:scale>
          <a:sx n="75" d="100"/>
          <a:sy n="75" d="100"/>
        </p:scale>
        <p:origin x="-1616" y="22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65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5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5EB781-B103-7A65-C2B3-9A4593C4AD2A}"/>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3B94E270-16BD-E03E-192F-92420A8E9F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92C09A18-2CC1-49A5-32AD-8D2F20DA9CD9}"/>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E0AB98B2-E1F0-6591-721E-2362CC21E373}"/>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C38A5394-B358-AF21-4466-90821B2D1EB3}"/>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86339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ECC8ED-7E81-2549-F03F-9545708E01A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641806D8-318C-FB2D-A38D-1ACD99B67E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93131E1-539D-84B4-D76A-57FEDA9AEADF}"/>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8DC70586-050B-2A19-E73C-1A10ECD9AE85}"/>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87C5EB3D-D57C-00D3-1697-594978F69C15}"/>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72459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170F73-F8F6-49DA-02C1-75B493444BF2}"/>
              </a:ext>
            </a:extLst>
          </p:cNvPr>
          <p:cNvSpPr>
            <a:spLocks noGrp="1"/>
          </p:cNvSpPr>
          <p:nvPr>
            <p:ph type="title"/>
          </p:nvPr>
        </p:nvSpPr>
        <p:spPr>
          <a:xfrm>
            <a:off x="623888" y="1709749"/>
            <a:ext cx="78867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7020EA6-B4C4-12A7-E6AD-DB85005D6CD7}"/>
              </a:ext>
            </a:extLst>
          </p:cNvPr>
          <p:cNvSpPr>
            <a:spLocks noGrp="1"/>
          </p:cNvSpPr>
          <p:nvPr>
            <p:ph type="body" idx="1"/>
          </p:nvPr>
        </p:nvSpPr>
        <p:spPr>
          <a:xfrm>
            <a:off x="623888" y="458947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A7960F94-D1F6-F0F7-E30E-15A9A6254529}"/>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FEB1E7B4-7ADD-7128-97D5-2A1167E06858}"/>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C5AB1D2F-A023-CE86-D638-04FD2A1C60F5}"/>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075270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A68281-4514-496F-380E-BF17BE69CE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76730AF-100E-E8B4-E014-6FAF98A2D2D9}"/>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0809C822-85D0-B428-11E6-F65AF8516784}"/>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5C11A6EA-1778-6ED1-E533-1591A5FCEC63}"/>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xmlns="" id="{EF690F77-6FCC-E307-FC0A-E0F2CF5B569A}"/>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xmlns="" id="{F1FFE4B9-8759-8976-655C-2D5C613F7549}"/>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003803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A7BA26-7BD6-3FEE-9674-3B1305288418}"/>
              </a:ext>
            </a:extLst>
          </p:cNvPr>
          <p:cNvSpPr>
            <a:spLocks noGrp="1"/>
          </p:cNvSpPr>
          <p:nvPr>
            <p:ph type="title"/>
          </p:nvPr>
        </p:nvSpPr>
        <p:spPr>
          <a:xfrm>
            <a:off x="629841" y="365129"/>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7B2960EA-C8CF-A84E-4408-9A7F7B71D91D}"/>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83BE0C3-784C-EB37-C93B-E6AA62131826}"/>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FA8299F6-D469-D56D-1788-45060100B3D4}"/>
              </a:ext>
            </a:extLst>
          </p:cNvPr>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FA5FF9E-4C6A-31CB-2F45-B4D82E26EF89}"/>
              </a:ext>
            </a:extLst>
          </p:cNvPr>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2CBF0F71-55EA-83C9-2ACE-F1340BF4F36E}"/>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8" name="Footer Placeholder 7">
            <a:extLst>
              <a:ext uri="{FF2B5EF4-FFF2-40B4-BE49-F238E27FC236}">
                <a16:creationId xmlns:a16="http://schemas.microsoft.com/office/drawing/2014/main" xmlns="" id="{7C710A2F-F595-17D0-EA97-406171CCE8C1}"/>
              </a:ext>
            </a:extLst>
          </p:cNvPr>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a:extLst>
              <a:ext uri="{FF2B5EF4-FFF2-40B4-BE49-F238E27FC236}">
                <a16:creationId xmlns:a16="http://schemas.microsoft.com/office/drawing/2014/main" xmlns="" id="{DC03D6CC-7B69-4925-DF45-094E44B46165}"/>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23770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48AD0B-85A3-CC0C-221B-E9EB31107BF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F1942135-817A-9E56-BB7B-7F9BE2367447}"/>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4" name="Footer Placeholder 3">
            <a:extLst>
              <a:ext uri="{FF2B5EF4-FFF2-40B4-BE49-F238E27FC236}">
                <a16:creationId xmlns:a16="http://schemas.microsoft.com/office/drawing/2014/main" xmlns="" id="{D0003629-022B-6F17-4EF9-45FEF041951B}"/>
              </a:ext>
            </a:extLst>
          </p:cNvPr>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a:extLst>
              <a:ext uri="{FF2B5EF4-FFF2-40B4-BE49-F238E27FC236}">
                <a16:creationId xmlns:a16="http://schemas.microsoft.com/office/drawing/2014/main" xmlns="" id="{2A828A47-D9B7-233A-FD0F-0057C0EA95BA}"/>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6418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17FFB12-1BFA-3633-6FAF-DC210035B269}"/>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3" name="Footer Placeholder 2">
            <a:extLst>
              <a:ext uri="{FF2B5EF4-FFF2-40B4-BE49-F238E27FC236}">
                <a16:creationId xmlns:a16="http://schemas.microsoft.com/office/drawing/2014/main" xmlns="" id="{E570457C-1C0F-E687-3932-02E161272EAD}"/>
              </a:ext>
            </a:extLst>
          </p:cNvPr>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a:extLst>
              <a:ext uri="{FF2B5EF4-FFF2-40B4-BE49-F238E27FC236}">
                <a16:creationId xmlns:a16="http://schemas.microsoft.com/office/drawing/2014/main" xmlns="" id="{B907B6AA-0B9C-CCF2-C7AF-CB4DC8FB6EB6}"/>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24071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E99E8D-0CE4-66EE-9566-2E34E0D14F4E}"/>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DA80B2A-5077-C87E-C3DE-CD4C2DA50F0E}"/>
              </a:ext>
            </a:extLst>
          </p:cNvPr>
          <p:cNvSpPr>
            <a:spLocks noGrp="1"/>
          </p:cNvSpPr>
          <p:nvPr>
            <p:ph idx="1"/>
          </p:nvPr>
        </p:nvSpPr>
        <p:spPr>
          <a:xfrm>
            <a:off x="3887391" y="98743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41D408B2-30E4-E0C4-C8A1-372DD7EA738E}"/>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72C11F1-E1D2-B201-B42C-DA16E8262FBF}"/>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xmlns="" id="{DBBE7208-E678-1D64-7851-ECE025E85413}"/>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xmlns="" id="{A2619B6E-006D-4290-33E9-EAE415B8024B}"/>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466171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26885B-B4E0-74F5-D141-6577366CCFE4}"/>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99FF0080-510E-1522-6803-E3469017D89B}"/>
              </a:ext>
            </a:extLst>
          </p:cNvPr>
          <p:cNvSpPr>
            <a:spLocks noGrp="1"/>
          </p:cNvSpPr>
          <p:nvPr>
            <p:ph type="pic" idx="1"/>
          </p:nvPr>
        </p:nvSpPr>
        <p:spPr>
          <a:xfrm>
            <a:off x="3887391" y="98743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7AFEEE06-C7A4-1E9C-9E41-40747F5497ED}"/>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24DDBC9-C571-2783-C6EE-15F8B2B310BB}"/>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xmlns="" id="{CE441595-424D-3326-727E-C95A13CC63EF}"/>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xmlns="" id="{DF81EF1C-D4BE-1A79-F932-6574324E49C9}"/>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2724916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83961D-96E4-73C0-3473-212B7E8B0D1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72056EC-63BC-2E49-C1C2-FCC1B2D3D6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4D9871D-2CDC-BB1D-CC0B-8ADDB7067DAB}"/>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BAEEBD80-235A-169F-FC72-0C17316DC1B2}"/>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4499ED71-F4B1-32B4-F585-E79D8552B499}"/>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161514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2E2221A-9BE5-F88D-F5A3-5D789665A30B}"/>
              </a:ext>
            </a:extLst>
          </p:cNvPr>
          <p:cNvSpPr>
            <a:spLocks noGrp="1"/>
          </p:cNvSpPr>
          <p:nvPr>
            <p:ph type="title" orient="vert"/>
          </p:nvPr>
        </p:nvSpPr>
        <p:spPr>
          <a:xfrm>
            <a:off x="6543676"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CE6EC734-0098-90AD-1416-3D6E729F3391}"/>
              </a:ext>
            </a:extLst>
          </p:cNvPr>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046090E-C606-2EBD-6216-B73D5C0FBD44}"/>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C420F5B7-739D-3E43-230B-EEAB4A4C53D9}"/>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12886FF9-FB64-613B-979C-4DA620114DD4}"/>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908862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5EB781-B103-7A65-C2B3-9A4593C4AD2A}"/>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3B94E270-16BD-E03E-192F-92420A8E9F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92C09A18-2CC1-49A5-32AD-8D2F20DA9CD9}"/>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E0AB98B2-E1F0-6591-721E-2362CC21E373}"/>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C38A5394-B358-AF21-4466-90821B2D1EB3}"/>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67113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ECC8ED-7E81-2549-F03F-9545708E01A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641806D8-318C-FB2D-A38D-1ACD99B67E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93131E1-539D-84B4-D76A-57FEDA9AEADF}"/>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8DC70586-050B-2A19-E73C-1A10ECD9AE85}"/>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87C5EB3D-D57C-00D3-1697-594978F69C15}"/>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884073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170F73-F8F6-49DA-02C1-75B493444BF2}"/>
              </a:ext>
            </a:extLst>
          </p:cNvPr>
          <p:cNvSpPr>
            <a:spLocks noGrp="1"/>
          </p:cNvSpPr>
          <p:nvPr>
            <p:ph type="title"/>
          </p:nvPr>
        </p:nvSpPr>
        <p:spPr>
          <a:xfrm>
            <a:off x="623888" y="1709745"/>
            <a:ext cx="78867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7020EA6-B4C4-12A7-E6AD-DB85005D6CD7}"/>
              </a:ext>
            </a:extLst>
          </p:cNvPr>
          <p:cNvSpPr>
            <a:spLocks noGrp="1"/>
          </p:cNvSpPr>
          <p:nvPr>
            <p:ph type="body" idx="1"/>
          </p:nvPr>
        </p:nvSpPr>
        <p:spPr>
          <a:xfrm>
            <a:off x="623888" y="4589470"/>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A7960F94-D1F6-F0F7-E30E-15A9A6254529}"/>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FEB1E7B4-7ADD-7128-97D5-2A1167E06858}"/>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C5AB1D2F-A023-CE86-D638-04FD2A1C60F5}"/>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0801507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A68281-4514-496F-380E-BF17BE69CE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76730AF-100E-E8B4-E014-6FAF98A2D2D9}"/>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0809C822-85D0-B428-11E6-F65AF8516784}"/>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5C11A6EA-1778-6ED1-E533-1591A5FCEC63}"/>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xmlns="" id="{EF690F77-6FCC-E307-FC0A-E0F2CF5B569A}"/>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xmlns="" id="{F1FFE4B9-8759-8976-655C-2D5C613F7549}"/>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930700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A7BA26-7BD6-3FEE-9674-3B1305288418}"/>
              </a:ext>
            </a:extLst>
          </p:cNvPr>
          <p:cNvSpPr>
            <a:spLocks noGrp="1"/>
          </p:cNvSpPr>
          <p:nvPr>
            <p:ph type="title"/>
          </p:nvPr>
        </p:nvSpPr>
        <p:spPr>
          <a:xfrm>
            <a:off x="629841" y="365129"/>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7B2960EA-C8CF-A84E-4408-9A7F7B71D91D}"/>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83BE0C3-784C-EB37-C93B-E6AA62131826}"/>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FA8299F6-D469-D56D-1788-45060100B3D4}"/>
              </a:ext>
            </a:extLst>
          </p:cNvPr>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FA5FF9E-4C6A-31CB-2F45-B4D82E26EF89}"/>
              </a:ext>
            </a:extLst>
          </p:cNvPr>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2CBF0F71-55EA-83C9-2ACE-F1340BF4F36E}"/>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8" name="Footer Placeholder 7">
            <a:extLst>
              <a:ext uri="{FF2B5EF4-FFF2-40B4-BE49-F238E27FC236}">
                <a16:creationId xmlns:a16="http://schemas.microsoft.com/office/drawing/2014/main" xmlns="" id="{7C710A2F-F595-17D0-EA97-406171CCE8C1}"/>
              </a:ext>
            </a:extLst>
          </p:cNvPr>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a:extLst>
              <a:ext uri="{FF2B5EF4-FFF2-40B4-BE49-F238E27FC236}">
                <a16:creationId xmlns:a16="http://schemas.microsoft.com/office/drawing/2014/main" xmlns="" id="{DC03D6CC-7B69-4925-DF45-094E44B46165}"/>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49938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48AD0B-85A3-CC0C-221B-E9EB31107BF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F1942135-817A-9E56-BB7B-7F9BE2367447}"/>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4" name="Footer Placeholder 3">
            <a:extLst>
              <a:ext uri="{FF2B5EF4-FFF2-40B4-BE49-F238E27FC236}">
                <a16:creationId xmlns:a16="http://schemas.microsoft.com/office/drawing/2014/main" xmlns="" id="{D0003629-022B-6F17-4EF9-45FEF041951B}"/>
              </a:ext>
            </a:extLst>
          </p:cNvPr>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a:extLst>
              <a:ext uri="{FF2B5EF4-FFF2-40B4-BE49-F238E27FC236}">
                <a16:creationId xmlns:a16="http://schemas.microsoft.com/office/drawing/2014/main" xmlns="" id="{2A828A47-D9B7-233A-FD0F-0057C0EA95BA}"/>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3203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17FFB12-1BFA-3633-6FAF-DC210035B269}"/>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3" name="Footer Placeholder 2">
            <a:extLst>
              <a:ext uri="{FF2B5EF4-FFF2-40B4-BE49-F238E27FC236}">
                <a16:creationId xmlns:a16="http://schemas.microsoft.com/office/drawing/2014/main" xmlns="" id="{E570457C-1C0F-E687-3932-02E161272EAD}"/>
              </a:ext>
            </a:extLst>
          </p:cNvPr>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a:extLst>
              <a:ext uri="{FF2B5EF4-FFF2-40B4-BE49-F238E27FC236}">
                <a16:creationId xmlns:a16="http://schemas.microsoft.com/office/drawing/2014/main" xmlns="" id="{B907B6AA-0B9C-CCF2-C7AF-CB4DC8FB6EB6}"/>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29952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E99E8D-0CE4-66EE-9566-2E34E0D14F4E}"/>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DA80B2A-5077-C87E-C3DE-CD4C2DA50F0E}"/>
              </a:ext>
            </a:extLst>
          </p:cNvPr>
          <p:cNvSpPr>
            <a:spLocks noGrp="1"/>
          </p:cNvSpPr>
          <p:nvPr>
            <p:ph idx="1"/>
          </p:nvPr>
        </p:nvSpPr>
        <p:spPr>
          <a:xfrm>
            <a:off x="3887391" y="987432"/>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41D408B2-30E4-E0C4-C8A1-372DD7EA738E}"/>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72C11F1-E1D2-B201-B42C-DA16E8262FBF}"/>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xmlns="" id="{DBBE7208-E678-1D64-7851-ECE025E85413}"/>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xmlns="" id="{A2619B6E-006D-4290-33E9-EAE415B8024B}"/>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1851870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26885B-B4E0-74F5-D141-6577366CCFE4}"/>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99FF0080-510E-1522-6803-E3469017D89B}"/>
              </a:ext>
            </a:extLst>
          </p:cNvPr>
          <p:cNvSpPr>
            <a:spLocks noGrp="1"/>
          </p:cNvSpPr>
          <p:nvPr>
            <p:ph type="pic" idx="1"/>
          </p:nvPr>
        </p:nvSpPr>
        <p:spPr>
          <a:xfrm>
            <a:off x="3887391" y="987432"/>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7AFEEE06-C7A4-1E9C-9E41-40747F5497ED}"/>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24DDBC9-C571-2783-C6EE-15F8B2B310BB}"/>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xmlns="" id="{CE441595-424D-3326-727E-C95A13CC63EF}"/>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xmlns="" id="{DF81EF1C-D4BE-1A79-F932-6574324E49C9}"/>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690128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83961D-96E4-73C0-3473-212B7E8B0D1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72056EC-63BC-2E49-C1C2-FCC1B2D3D6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4D9871D-2CDC-BB1D-CC0B-8ADDB7067DAB}"/>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BAEEBD80-235A-169F-FC72-0C17316DC1B2}"/>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4499ED71-F4B1-32B4-F585-E79D8552B499}"/>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2563402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2E2221A-9BE5-F88D-F5A3-5D789665A30B}"/>
              </a:ext>
            </a:extLst>
          </p:cNvPr>
          <p:cNvSpPr>
            <a:spLocks noGrp="1"/>
          </p:cNvSpPr>
          <p:nvPr>
            <p:ph type="title" orient="vert"/>
          </p:nvPr>
        </p:nvSpPr>
        <p:spPr>
          <a:xfrm>
            <a:off x="6543676"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CE6EC734-0098-90AD-1416-3D6E729F3391}"/>
              </a:ext>
            </a:extLst>
          </p:cNvPr>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046090E-C606-2EBD-6216-B73D5C0FBD44}"/>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C420F5B7-739D-3E43-230B-EEAB4A4C53D9}"/>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12886FF9-FB64-613B-979C-4DA620114DD4}"/>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52771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5EB781-B103-7A65-C2B3-9A4593C4AD2A}"/>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3B94E270-16BD-E03E-192F-92420A8E9F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92C09A18-2CC1-49A5-32AD-8D2F20DA9CD9}"/>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E0AB98B2-E1F0-6591-721E-2362CC21E373}"/>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C38A5394-B358-AF21-4466-90821B2D1EB3}"/>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3683376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ECC8ED-7E81-2549-F03F-9545708E01A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641806D8-318C-FB2D-A38D-1ACD99B67E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93131E1-539D-84B4-D76A-57FEDA9AEADF}"/>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8DC70586-050B-2A19-E73C-1A10ECD9AE85}"/>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87C5EB3D-D57C-00D3-1697-594978F69C15}"/>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247437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170F73-F8F6-49DA-02C1-75B493444BF2}"/>
              </a:ext>
            </a:extLst>
          </p:cNvPr>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7020EA6-B4C4-12A7-E6AD-DB85005D6CD7}"/>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A7960F94-D1F6-F0F7-E30E-15A9A6254529}"/>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FEB1E7B4-7ADD-7128-97D5-2A1167E06858}"/>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C5AB1D2F-A023-CE86-D638-04FD2A1C60F5}"/>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298121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A68281-4514-496F-380E-BF17BE69CE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76730AF-100E-E8B4-E014-6FAF98A2D2D9}"/>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0809C822-85D0-B428-11E6-F65AF8516784}"/>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5C11A6EA-1778-6ED1-E533-1591A5FCEC63}"/>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xmlns="" id="{EF690F77-6FCC-E307-FC0A-E0F2CF5B569A}"/>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xmlns="" id="{F1FFE4B9-8759-8976-655C-2D5C613F7549}"/>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329516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A7BA26-7BD6-3FEE-9674-3B1305288418}"/>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7B2960EA-C8CF-A84E-4408-9A7F7B71D91D}"/>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83BE0C3-784C-EB37-C93B-E6AA62131826}"/>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FA8299F6-D469-D56D-1788-45060100B3D4}"/>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FA5FF9E-4C6A-31CB-2F45-B4D82E26EF89}"/>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2CBF0F71-55EA-83C9-2ACE-F1340BF4F36E}"/>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8" name="Footer Placeholder 7">
            <a:extLst>
              <a:ext uri="{FF2B5EF4-FFF2-40B4-BE49-F238E27FC236}">
                <a16:creationId xmlns:a16="http://schemas.microsoft.com/office/drawing/2014/main" xmlns="" id="{7C710A2F-F595-17D0-EA97-406171CCE8C1}"/>
              </a:ext>
            </a:extLst>
          </p:cNvPr>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a:extLst>
              <a:ext uri="{FF2B5EF4-FFF2-40B4-BE49-F238E27FC236}">
                <a16:creationId xmlns:a16="http://schemas.microsoft.com/office/drawing/2014/main" xmlns="" id="{DC03D6CC-7B69-4925-DF45-094E44B46165}"/>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2181590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48AD0B-85A3-CC0C-221B-E9EB31107BF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F1942135-817A-9E56-BB7B-7F9BE2367447}"/>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4" name="Footer Placeholder 3">
            <a:extLst>
              <a:ext uri="{FF2B5EF4-FFF2-40B4-BE49-F238E27FC236}">
                <a16:creationId xmlns:a16="http://schemas.microsoft.com/office/drawing/2014/main" xmlns="" id="{D0003629-022B-6F17-4EF9-45FEF041951B}"/>
              </a:ext>
            </a:extLst>
          </p:cNvPr>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a:extLst>
              <a:ext uri="{FF2B5EF4-FFF2-40B4-BE49-F238E27FC236}">
                <a16:creationId xmlns:a16="http://schemas.microsoft.com/office/drawing/2014/main" xmlns="" id="{2A828A47-D9B7-233A-FD0F-0057C0EA95BA}"/>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103066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8/13/2025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17FFB12-1BFA-3633-6FAF-DC210035B269}"/>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3" name="Footer Placeholder 2">
            <a:extLst>
              <a:ext uri="{FF2B5EF4-FFF2-40B4-BE49-F238E27FC236}">
                <a16:creationId xmlns:a16="http://schemas.microsoft.com/office/drawing/2014/main" xmlns="" id="{E570457C-1C0F-E687-3932-02E161272EAD}"/>
              </a:ext>
            </a:extLst>
          </p:cNvPr>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a:extLst>
              <a:ext uri="{FF2B5EF4-FFF2-40B4-BE49-F238E27FC236}">
                <a16:creationId xmlns:a16="http://schemas.microsoft.com/office/drawing/2014/main" xmlns="" id="{B907B6AA-0B9C-CCF2-C7AF-CB4DC8FB6EB6}"/>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277307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E99E8D-0CE4-66EE-9566-2E34E0D14F4E}"/>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DA80B2A-5077-C87E-C3DE-CD4C2DA50F0E}"/>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41D408B2-30E4-E0C4-C8A1-372DD7EA738E}"/>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72C11F1-E1D2-B201-B42C-DA16E8262FBF}"/>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xmlns="" id="{DBBE7208-E678-1D64-7851-ECE025E85413}"/>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xmlns="" id="{A2619B6E-006D-4290-33E9-EAE415B8024B}"/>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243030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26885B-B4E0-74F5-D141-6577366CCFE4}"/>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99FF0080-510E-1522-6803-E3469017D89B}"/>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7AFEEE06-C7A4-1E9C-9E41-40747F5497ED}"/>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24DDBC9-C571-2783-C6EE-15F8B2B310BB}"/>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xmlns="" id="{CE441595-424D-3326-727E-C95A13CC63EF}"/>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xmlns="" id="{DF81EF1C-D4BE-1A79-F932-6574324E49C9}"/>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951589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83961D-96E4-73C0-3473-212B7E8B0D1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72056EC-63BC-2E49-C1C2-FCC1B2D3D6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4D9871D-2CDC-BB1D-CC0B-8ADDB7067DAB}"/>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BAEEBD80-235A-169F-FC72-0C17316DC1B2}"/>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4499ED71-F4B1-32B4-F585-E79D8552B499}"/>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397978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2E2221A-9BE5-F88D-F5A3-5D789665A30B}"/>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CE6EC734-0098-90AD-1416-3D6E729F3391}"/>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046090E-C606-2EBD-6216-B73D5C0FBD44}"/>
              </a:ext>
            </a:extLst>
          </p:cNvPr>
          <p:cNvSpPr>
            <a:spLocks noGrp="1"/>
          </p:cNvSpPr>
          <p:nvPr>
            <p:ph type="dt" sz="half" idx="10"/>
          </p:nvPr>
        </p:nvSpPr>
        <p:spPr/>
        <p:txBody>
          <a:bodyPr/>
          <a:lstStyle/>
          <a:p>
            <a:fld id="{0B07A8FD-4A15-4861-9870-464DFC0189AC}" type="datetimeFigureOut">
              <a:rPr lang="en-IN" smtClean="0">
                <a:solidFill>
                  <a:prstClr val="black">
                    <a:tint val="75000"/>
                  </a:prstClr>
                </a:solidFill>
              </a:rPr>
              <a:pPr/>
              <a:t>13-08-2025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C420F5B7-739D-3E43-230B-EEAB4A4C53D9}"/>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12886FF9-FB64-613B-979C-4DA620114DD4}"/>
              </a:ext>
            </a:extLst>
          </p:cNvPr>
          <p:cNvSpPr>
            <a:spLocks noGrp="1"/>
          </p:cNvSpPr>
          <p:nvPr>
            <p:ph type="sldNum" sz="quarter" idx="12"/>
          </p:nvPr>
        </p:nvSpPr>
        <p:spPr/>
        <p:txBody>
          <a:bodyPr/>
          <a:lstStyle/>
          <a:p>
            <a:fld id="{4D9BE585-6DF9-4055-B51D-536F79EFE24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327761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solidFill>
                  <a:prstClr val="black">
                    <a:tint val="75000"/>
                  </a:prstClr>
                </a:solidFill>
              </a:rPr>
              <a:pPr/>
              <a:t>8/13/2025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1FF6DA9-008F-8B48-92A6-B652298478B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62418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solidFill>
                  <a:prstClr val="black">
                    <a:tint val="75000"/>
                  </a:prstClr>
                </a:solidFill>
              </a:rPr>
              <a:pPr/>
              <a:t>8/13/2025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1FF6DA9-008F-8B48-92A6-B652298478B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51962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solidFill>
                  <a:prstClr val="black">
                    <a:tint val="75000"/>
                  </a:prstClr>
                </a:solidFill>
              </a:rPr>
              <a:pPr/>
              <a:t>8/13/2025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1FF6DA9-008F-8B48-92A6-B652298478B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01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solidFill>
                  <a:prstClr val="black">
                    <a:tint val="75000"/>
                  </a:prstClr>
                </a:solidFill>
              </a:rPr>
              <a:pPr/>
              <a:t>8/13/2025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1FF6DA9-008F-8B48-92A6-B652298478B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17498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solidFill>
                  <a:prstClr val="black">
                    <a:tint val="75000"/>
                  </a:prstClr>
                </a:solidFill>
              </a:rPr>
              <a:pPr/>
              <a:t>8/13/2025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1FF6DA9-008F-8B48-92A6-B652298478B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761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8/13/2025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solidFill>
                  <a:prstClr val="black">
                    <a:tint val="75000"/>
                  </a:prstClr>
                </a:solidFill>
              </a:rPr>
              <a:pPr/>
              <a:t>8/13/2025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1FF6DA9-008F-8B48-92A6-B652298478B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23467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solidFill>
                  <a:prstClr val="black">
                    <a:tint val="75000"/>
                  </a:prstClr>
                </a:solidFill>
              </a:rPr>
              <a:pPr/>
              <a:t>8/13/2025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1FF6DA9-008F-8B48-92A6-B652298478B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25265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solidFill>
                  <a:prstClr val="black">
                    <a:tint val="75000"/>
                  </a:prstClr>
                </a:solidFill>
              </a:rPr>
              <a:pPr/>
              <a:t>8/13/2025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1FF6DA9-008F-8B48-92A6-B652298478B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16547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solidFill>
                  <a:prstClr val="black">
                    <a:tint val="75000"/>
                  </a:prstClr>
                </a:solidFill>
              </a:rPr>
              <a:pPr/>
              <a:t>8/13/2025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1FF6DA9-008F-8B48-92A6-B652298478B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662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solidFill>
                  <a:prstClr val="black">
                    <a:tint val="75000"/>
                  </a:prstClr>
                </a:solidFill>
              </a:rPr>
              <a:pPr/>
              <a:t>8/13/2025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1FF6DA9-008F-8B48-92A6-B652298478B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73124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5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solidFill>
                  <a:prstClr val="black">
                    <a:tint val="75000"/>
                  </a:prstClr>
                </a:solidFill>
              </a:rPr>
              <a:pPr/>
              <a:t>8/13/2025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1FF6DA9-008F-8B48-92A6-B652298478B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3228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8/13/2025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6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8/13/2025</a:t>
            </a:fld>
            <a:endParaRPr lang="en-US"/>
          </a:p>
        </p:txBody>
      </p:sp>
      <p:sp>
        <p:nvSpPr>
          <p:cNvPr id="5" name="Footer Placeholder 4"/>
          <p:cNvSpPr>
            <a:spLocks noGrp="1"/>
          </p:cNvSpPr>
          <p:nvPr>
            <p:ph type="ftr" sz="quarter" idx="3"/>
          </p:nvPr>
        </p:nvSpPr>
        <p:spPr>
          <a:xfrm>
            <a:off x="3124200" y="635636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6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1A2CCBB-37F4-9098-6245-AEED7903E097}"/>
              </a:ext>
            </a:extLst>
          </p:cNvPr>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0F61C3A2-F946-5D95-EF2E-1AD950F47A9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F5BDC5F-3E1D-269D-5FE6-E4C25A603ABC}"/>
              </a:ext>
            </a:extLst>
          </p:cNvPr>
          <p:cNvSpPr>
            <a:spLocks noGrp="1"/>
          </p:cNvSpPr>
          <p:nvPr>
            <p:ph type="dt" sz="half" idx="2"/>
          </p:nvPr>
        </p:nvSpPr>
        <p:spPr>
          <a:xfrm>
            <a:off x="628650" y="635636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0B07A8FD-4A15-4861-9870-464DFC0189AC}" type="datetimeFigureOut">
              <a:rPr lang="en-IN" smtClean="0">
                <a:solidFill>
                  <a:prstClr val="black">
                    <a:tint val="75000"/>
                  </a:prstClr>
                </a:solidFill>
              </a:rPr>
              <a:pPr defTabSz="914400"/>
              <a:t>13-08-2025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208F8F4D-EF70-77B4-7B75-747CBD3E4C82}"/>
              </a:ext>
            </a:extLst>
          </p:cNvPr>
          <p:cNvSpPr>
            <a:spLocks noGrp="1"/>
          </p:cNvSpPr>
          <p:nvPr>
            <p:ph type="ftr" sz="quarter" idx="3"/>
          </p:nvPr>
        </p:nvSpPr>
        <p:spPr>
          <a:xfrm>
            <a:off x="3028950" y="635636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4BE654CD-AFFD-372E-A47F-0155A562B78E}"/>
              </a:ext>
            </a:extLst>
          </p:cNvPr>
          <p:cNvSpPr>
            <a:spLocks noGrp="1"/>
          </p:cNvSpPr>
          <p:nvPr>
            <p:ph type="sldNum" sz="quarter" idx="4"/>
          </p:nvPr>
        </p:nvSpPr>
        <p:spPr>
          <a:xfrm>
            <a:off x="6457950" y="635636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4D9BE585-6DF9-4055-B51D-536F79EFE245}" type="slidenum">
              <a:rPr lang="en-IN" smtClean="0">
                <a:solidFill>
                  <a:prstClr val="black">
                    <a:tint val="75000"/>
                  </a:prstClr>
                </a:solidFill>
              </a:rPr>
              <a:pPr defTabSz="914400"/>
              <a:t>‹#›</a:t>
            </a:fld>
            <a:endParaRPr lang="en-IN">
              <a:solidFill>
                <a:prstClr val="black">
                  <a:tint val="75000"/>
                </a:prstClr>
              </a:solidFill>
            </a:endParaRPr>
          </a:p>
        </p:txBody>
      </p:sp>
    </p:spTree>
    <p:extLst>
      <p:ext uri="{BB962C8B-B14F-4D97-AF65-F5344CB8AC3E}">
        <p14:creationId xmlns:p14="http://schemas.microsoft.com/office/powerpoint/2010/main" val="14303589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1A2CCBB-37F4-9098-6245-AEED7903E097}"/>
              </a:ext>
            </a:extLst>
          </p:cNvPr>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0F61C3A2-F946-5D95-EF2E-1AD950F47A9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F5BDC5F-3E1D-269D-5FE6-E4C25A603ABC}"/>
              </a:ext>
            </a:extLst>
          </p:cNvPr>
          <p:cNvSpPr>
            <a:spLocks noGrp="1"/>
          </p:cNvSpPr>
          <p:nvPr>
            <p:ph type="dt" sz="half" idx="2"/>
          </p:nvPr>
        </p:nvSpPr>
        <p:spPr>
          <a:xfrm>
            <a:off x="628650" y="6356357"/>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0B07A8FD-4A15-4861-9870-464DFC0189AC}" type="datetimeFigureOut">
              <a:rPr lang="en-IN" smtClean="0">
                <a:solidFill>
                  <a:prstClr val="black">
                    <a:tint val="75000"/>
                  </a:prstClr>
                </a:solidFill>
              </a:rPr>
              <a:pPr defTabSz="914400"/>
              <a:t>13-08-2025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208F8F4D-EF70-77B4-7B75-747CBD3E4C82}"/>
              </a:ext>
            </a:extLst>
          </p:cNvPr>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4BE654CD-AFFD-372E-A47F-0155A562B78E}"/>
              </a:ext>
            </a:extLst>
          </p:cNvPr>
          <p:cNvSpPr>
            <a:spLocks noGrp="1"/>
          </p:cNvSpPr>
          <p:nvPr>
            <p:ph type="sldNum" sz="quarter" idx="4"/>
          </p:nvPr>
        </p:nvSpPr>
        <p:spPr>
          <a:xfrm>
            <a:off x="6457950" y="6356357"/>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4D9BE585-6DF9-4055-B51D-536F79EFE245}" type="slidenum">
              <a:rPr lang="en-IN" smtClean="0">
                <a:solidFill>
                  <a:prstClr val="black">
                    <a:tint val="75000"/>
                  </a:prstClr>
                </a:solidFill>
              </a:rPr>
              <a:pPr defTabSz="914400"/>
              <a:t>‹#›</a:t>
            </a:fld>
            <a:endParaRPr lang="en-IN">
              <a:solidFill>
                <a:prstClr val="black">
                  <a:tint val="75000"/>
                </a:prstClr>
              </a:solidFill>
            </a:endParaRPr>
          </a:p>
        </p:txBody>
      </p:sp>
    </p:spTree>
    <p:extLst>
      <p:ext uri="{BB962C8B-B14F-4D97-AF65-F5344CB8AC3E}">
        <p14:creationId xmlns:p14="http://schemas.microsoft.com/office/powerpoint/2010/main" val="34572308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1A2CCBB-37F4-9098-6245-AEED7903E09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0F61C3A2-F946-5D95-EF2E-1AD950F47A9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F5BDC5F-3E1D-269D-5FE6-E4C25A603ABC}"/>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0B07A8FD-4A15-4861-9870-464DFC0189AC}" type="datetimeFigureOut">
              <a:rPr lang="en-IN" smtClean="0">
                <a:solidFill>
                  <a:prstClr val="black">
                    <a:tint val="75000"/>
                  </a:prstClr>
                </a:solidFill>
              </a:rPr>
              <a:pPr defTabSz="914400"/>
              <a:t>13-08-2025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208F8F4D-EF70-77B4-7B75-747CBD3E4C82}"/>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4BE654CD-AFFD-372E-A47F-0155A562B78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4D9BE585-6DF9-4055-B51D-536F79EFE245}" type="slidenum">
              <a:rPr lang="en-IN" smtClean="0">
                <a:solidFill>
                  <a:prstClr val="black">
                    <a:tint val="75000"/>
                  </a:prstClr>
                </a:solidFill>
              </a:rPr>
              <a:pPr defTabSz="914400"/>
              <a:t>‹#›</a:t>
            </a:fld>
            <a:endParaRPr lang="en-IN">
              <a:solidFill>
                <a:prstClr val="black">
                  <a:tint val="75000"/>
                </a:prstClr>
              </a:solidFill>
            </a:endParaRPr>
          </a:p>
        </p:txBody>
      </p:sp>
    </p:spTree>
    <p:extLst>
      <p:ext uri="{BB962C8B-B14F-4D97-AF65-F5344CB8AC3E}">
        <p14:creationId xmlns:p14="http://schemas.microsoft.com/office/powerpoint/2010/main" val="17893076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6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solidFill>
                  <a:prstClr val="black">
                    <a:tint val="75000"/>
                  </a:prstClr>
                </a:solidFill>
              </a:rPr>
              <a:pPr/>
              <a:t>8/13/2025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6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6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14771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hyperlink" Target="https://www.wscubetech.com/resources/dsa/backtracking-algorithm" TargetMode="Externa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t>AI Search Algorithms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Breadth-First Search (BFS)</a:t>
            </a:r>
          </a:p>
        </p:txBody>
      </p:sp>
      <p:sp>
        <p:nvSpPr>
          <p:cNvPr id="3" name="Content Placeholder 2"/>
          <p:cNvSpPr>
            <a:spLocks noGrp="1"/>
          </p:cNvSpPr>
          <p:nvPr>
            <p:ph idx="1"/>
          </p:nvPr>
        </p:nvSpPr>
        <p:spPr/>
        <p:txBody>
          <a:bodyPr/>
          <a:lstStyle/>
          <a:p>
            <a:r>
              <a:t>Explores neighbors first before going deeper</a:t>
            </a:r>
          </a:p>
          <a:p>
            <a:r>
              <a:t>Uses a queue (FIFO)</a:t>
            </a:r>
          </a:p>
          <a:p>
            <a:r>
              <a:t>Completeness: Yes</a:t>
            </a:r>
          </a:p>
          <a:p>
            <a:r>
              <a:t>Optimality: Yes (if cost = 1)</a:t>
            </a:r>
          </a:p>
          <a:p>
            <a:r>
              <a:t>Time/Space: O(b^d)</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Depth-First Search (DFS)</a:t>
            </a:r>
          </a:p>
        </p:txBody>
      </p:sp>
      <p:sp>
        <p:nvSpPr>
          <p:cNvPr id="3" name="Content Placeholder 2"/>
          <p:cNvSpPr>
            <a:spLocks noGrp="1"/>
          </p:cNvSpPr>
          <p:nvPr>
            <p:ph idx="1"/>
          </p:nvPr>
        </p:nvSpPr>
        <p:spPr/>
        <p:txBody>
          <a:bodyPr/>
          <a:lstStyle/>
          <a:p>
            <a:r>
              <a:t>Explores as far as possible down one branch</a:t>
            </a:r>
          </a:p>
          <a:p>
            <a:r>
              <a:t>Uses a stack (LIFO)</a:t>
            </a:r>
          </a:p>
          <a:p>
            <a:r>
              <a:t>Completeness: No</a:t>
            </a:r>
          </a:p>
          <a:p>
            <a:r>
              <a:t>Optimality: No</a:t>
            </a:r>
          </a:p>
          <a:p>
            <a:r>
              <a:t>Time: O(b^m)</a:t>
            </a:r>
          </a:p>
          <a:p>
            <a:r>
              <a:t>Space: O(bm)</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2583F09-2565-496B-65BC-48012F05A0E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xmlns="" id="{866F79BD-638F-77C9-9DD3-227565337B81}"/>
              </a:ext>
            </a:extLst>
          </p:cNvPr>
          <p:cNvSpPr txBox="1"/>
          <p:nvPr/>
        </p:nvSpPr>
        <p:spPr>
          <a:xfrm>
            <a:off x="152206" y="118579"/>
            <a:ext cx="4573166" cy="369332"/>
          </a:xfrm>
          <a:prstGeom prst="rect">
            <a:avLst/>
          </a:prstGeom>
          <a:noFill/>
        </p:spPr>
        <p:txBody>
          <a:bodyPr wrap="square">
            <a:spAutoFit/>
          </a:bodyPr>
          <a:lstStyle/>
          <a:p>
            <a:pPr defTabSz="914400" fontAlgn="base"/>
            <a:r>
              <a:rPr lang="en-US" b="1">
                <a:solidFill>
                  <a:srgbClr val="273239"/>
                </a:solidFill>
                <a:latin typeface="Source Sans 3"/>
              </a:rPr>
              <a:t>Difference between BFS and DFS</a:t>
            </a:r>
            <a:endParaRPr lang="en-US" b="1" dirty="0">
              <a:solidFill>
                <a:srgbClr val="273239"/>
              </a:solidFill>
              <a:latin typeface="Source Sans 3"/>
            </a:endParaRPr>
          </a:p>
        </p:txBody>
      </p:sp>
      <p:sp>
        <p:nvSpPr>
          <p:cNvPr id="5" name="TextBox 4">
            <a:extLst>
              <a:ext uri="{FF2B5EF4-FFF2-40B4-BE49-F238E27FC236}">
                <a16:creationId xmlns:a16="http://schemas.microsoft.com/office/drawing/2014/main" xmlns="" id="{F1FAB8D8-10E5-37E5-7B85-06CEAB351C5F}"/>
              </a:ext>
            </a:extLst>
          </p:cNvPr>
          <p:cNvSpPr txBox="1"/>
          <p:nvPr/>
        </p:nvSpPr>
        <p:spPr>
          <a:xfrm>
            <a:off x="152206" y="665594"/>
            <a:ext cx="8889158" cy="923330"/>
          </a:xfrm>
          <a:prstGeom prst="rect">
            <a:avLst/>
          </a:prstGeom>
          <a:noFill/>
        </p:spPr>
        <p:txBody>
          <a:bodyPr wrap="square">
            <a:spAutoFit/>
          </a:bodyPr>
          <a:lstStyle/>
          <a:p>
            <a:pPr defTabSz="914400"/>
            <a:r>
              <a:rPr lang="en-US" dirty="0">
                <a:solidFill>
                  <a:srgbClr val="5B9BD5">
                    <a:lumMod val="50000"/>
                  </a:srgbClr>
                </a:solidFill>
                <a:latin typeface="Times New Roman" panose="02020603050405020304" pitchFamily="18" charset="0"/>
                <a:cs typeface="Times New Roman" panose="02020603050405020304" pitchFamily="18" charset="0"/>
              </a:rPr>
              <a:t>Breadth-First Search (BFS) and Depth-First Search (DFS) are two fundamental algorithms used for traversing or searching graphs and trees. This article covers the basic difference between Breadth-First Search and Depth-First Search.</a:t>
            </a:r>
            <a:endParaRPr lang="en-IN" dirty="0">
              <a:solidFill>
                <a:srgbClr val="5B9BD5">
                  <a:lumMod val="50000"/>
                </a:srgbClr>
              </a:solidFill>
              <a:latin typeface="Times New Roman" panose="02020603050405020304" pitchFamily="18" charset="0"/>
              <a:cs typeface="Times New Roman" panose="02020603050405020304" pitchFamily="18" charset="0"/>
            </a:endParaRPr>
          </a:p>
        </p:txBody>
      </p:sp>
      <p:pic>
        <p:nvPicPr>
          <p:cNvPr id="1026" name="Picture 2" descr="bfs-vs-dfs-(1)">
            <a:extLst>
              <a:ext uri="{FF2B5EF4-FFF2-40B4-BE49-F238E27FC236}">
                <a16:creationId xmlns:a16="http://schemas.microsoft.com/office/drawing/2014/main" xmlns="" id="{CE144243-7EC4-CDF5-746E-4D09F02DE2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149"/>
          <a:stretch/>
        </p:blipFill>
        <p:spPr bwMode="auto">
          <a:xfrm>
            <a:off x="1021338" y="1766605"/>
            <a:ext cx="7150894" cy="438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4084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601ADD6-75F9-0693-A573-749FA28F85AC}"/>
              </a:ext>
            </a:extLst>
          </p:cNvPr>
          <p:cNvSpPr txBox="1"/>
          <p:nvPr/>
        </p:nvSpPr>
        <p:spPr>
          <a:xfrm>
            <a:off x="222187" y="160742"/>
            <a:ext cx="8700212" cy="1395254"/>
          </a:xfrm>
          <a:prstGeom prst="rect">
            <a:avLst/>
          </a:prstGeom>
          <a:noFill/>
        </p:spPr>
        <p:txBody>
          <a:bodyPr wrap="square">
            <a:spAutoFit/>
          </a:bodyPr>
          <a:lstStyle/>
          <a:p>
            <a:pPr defTabSz="914400"/>
            <a:r>
              <a:rPr lang="en-US" b="1" dirty="0">
                <a:solidFill>
                  <a:srgbClr val="111827"/>
                </a:solidFill>
                <a:latin typeface="Times New Roman" panose="02020603050405020304" pitchFamily="18" charset="0"/>
                <a:cs typeface="Times New Roman" panose="02020603050405020304" pitchFamily="18" charset="0"/>
              </a:rPr>
              <a:t>1. BFS</a:t>
            </a:r>
            <a:endParaRPr lang="en-US" dirty="0">
              <a:solidFill>
                <a:srgbClr val="111827"/>
              </a:solidFill>
              <a:latin typeface="Times New Roman" panose="02020603050405020304" pitchFamily="18" charset="0"/>
              <a:cs typeface="Times New Roman" panose="02020603050405020304" pitchFamily="18" charset="0"/>
            </a:endParaRPr>
          </a:p>
          <a:p>
            <a:pPr defTabSz="914400">
              <a:lnSpc>
                <a:spcPts val="1575"/>
              </a:lnSpc>
            </a:pPr>
            <a:r>
              <a:rPr lang="en-US" b="1" dirty="0">
                <a:solidFill>
                  <a:srgbClr val="374151"/>
                </a:solidFill>
                <a:latin typeface="Times New Roman" panose="02020603050405020304" pitchFamily="18" charset="0"/>
                <a:cs typeface="Times New Roman" panose="02020603050405020304" pitchFamily="18" charset="0"/>
              </a:rPr>
              <a:t>Approach</a:t>
            </a:r>
            <a:r>
              <a:rPr lang="en-US" dirty="0">
                <a:solidFill>
                  <a:srgbClr val="374151"/>
                </a:solidFill>
                <a:latin typeface="Times New Roman" panose="02020603050405020304" pitchFamily="18" charset="0"/>
                <a:cs typeface="Times New Roman" panose="02020603050405020304" pitchFamily="18" charset="0"/>
              </a:rPr>
              <a:t>: BFS explores the graph level by level, starting from the source node. It visits all the nodes at one level before moving to the next. </a:t>
            </a:r>
            <a:r>
              <a:rPr lang="en-US" dirty="0">
                <a:solidFill>
                  <a:srgbClr val="194CFF"/>
                </a:solidFill>
                <a:latin typeface="Times New Roman" panose="02020603050405020304" pitchFamily="18" charset="0"/>
                <a:cs typeface="Times New Roman" panose="02020603050405020304" pitchFamily="18" charset="0"/>
              </a:rPr>
              <a:t>BFS </a:t>
            </a:r>
            <a:r>
              <a:rPr lang="en-US" dirty="0">
                <a:solidFill>
                  <a:srgbClr val="374151"/>
                </a:solidFill>
                <a:latin typeface="Times New Roman" panose="02020603050405020304" pitchFamily="18" charset="0"/>
                <a:cs typeface="Times New Roman" panose="02020603050405020304" pitchFamily="18" charset="0"/>
              </a:rPr>
              <a:t>uses a queue to keep track of nodes that need to be explored.</a:t>
            </a:r>
          </a:p>
          <a:p>
            <a:pPr defTabSz="914400">
              <a:lnSpc>
                <a:spcPts val="1575"/>
              </a:lnSpc>
            </a:pPr>
            <a:r>
              <a:rPr lang="en-US" b="1" dirty="0">
                <a:solidFill>
                  <a:srgbClr val="374151"/>
                </a:solidFill>
                <a:latin typeface="Times New Roman" panose="02020603050405020304" pitchFamily="18" charset="0"/>
                <a:cs typeface="Times New Roman" panose="02020603050405020304" pitchFamily="18" charset="0"/>
              </a:rPr>
              <a:t>How it works: </a:t>
            </a:r>
            <a:r>
              <a:rPr lang="en-US" dirty="0">
                <a:solidFill>
                  <a:srgbClr val="374151"/>
                </a:solidFill>
                <a:latin typeface="Times New Roman" panose="02020603050405020304" pitchFamily="18" charset="0"/>
                <a:cs typeface="Times New Roman" panose="02020603050405020304" pitchFamily="18" charset="0"/>
              </a:rPr>
              <a:t>From the source node, BFS moves to all its direct neighbors (Layer 1), then moves to the next layer (Layer 2), continuing until all nodes are visited.</a:t>
            </a:r>
          </a:p>
        </p:txBody>
      </p:sp>
      <p:pic>
        <p:nvPicPr>
          <p:cNvPr id="8" name="Picture 7">
            <a:extLst>
              <a:ext uri="{FF2B5EF4-FFF2-40B4-BE49-F238E27FC236}">
                <a16:creationId xmlns:a16="http://schemas.microsoft.com/office/drawing/2014/main" xmlns="" id="{4B9E9CB1-4A4D-A049-851A-AC987A0F9ECC}"/>
              </a:ext>
            </a:extLst>
          </p:cNvPr>
          <p:cNvPicPr>
            <a:picLocks noChangeAspect="1"/>
          </p:cNvPicPr>
          <p:nvPr/>
        </p:nvPicPr>
        <p:blipFill>
          <a:blip r:embed="rId2"/>
          <a:srcRect l="47755" t="36463" r="20714" b="14422"/>
          <a:stretch>
            <a:fillRect/>
          </a:stretch>
        </p:blipFill>
        <p:spPr>
          <a:xfrm>
            <a:off x="69981" y="1539564"/>
            <a:ext cx="2755771" cy="2060253"/>
          </a:xfrm>
          <a:prstGeom prst="rect">
            <a:avLst/>
          </a:prstGeom>
        </p:spPr>
      </p:pic>
      <p:sp>
        <p:nvSpPr>
          <p:cNvPr id="10" name="TextBox 9">
            <a:extLst>
              <a:ext uri="{FF2B5EF4-FFF2-40B4-BE49-F238E27FC236}">
                <a16:creationId xmlns:a16="http://schemas.microsoft.com/office/drawing/2014/main" xmlns="" id="{680E6A9B-741A-C819-2338-0773CE7B1979}"/>
              </a:ext>
            </a:extLst>
          </p:cNvPr>
          <p:cNvSpPr txBox="1"/>
          <p:nvPr/>
        </p:nvSpPr>
        <p:spPr>
          <a:xfrm>
            <a:off x="3332781" y="1539564"/>
            <a:ext cx="5125421" cy="2190343"/>
          </a:xfrm>
          <a:prstGeom prst="rect">
            <a:avLst/>
          </a:prstGeom>
          <a:noFill/>
        </p:spPr>
        <p:txBody>
          <a:bodyPr wrap="square">
            <a:spAutoFit/>
          </a:bodyPr>
          <a:lstStyle/>
          <a:p>
            <a:pPr defTabSz="914400"/>
            <a:r>
              <a:rPr lang="en-US" b="1" dirty="0">
                <a:solidFill>
                  <a:srgbClr val="111827"/>
                </a:solidFill>
                <a:latin typeface="Times New Roman" panose="02020603050405020304" pitchFamily="18" charset="0"/>
                <a:cs typeface="Times New Roman" panose="02020603050405020304" pitchFamily="18" charset="0"/>
              </a:rPr>
              <a:t>Traversal Order: </a:t>
            </a:r>
            <a:endParaRPr lang="en-US" dirty="0">
              <a:solidFill>
                <a:srgbClr val="111827"/>
              </a:solidFill>
              <a:latin typeface="Times New Roman" panose="02020603050405020304" pitchFamily="18" charset="0"/>
              <a:cs typeface="Times New Roman" panose="02020603050405020304" pitchFamily="18" charset="0"/>
            </a:endParaRPr>
          </a:p>
          <a:p>
            <a:pPr defTabSz="914400">
              <a:lnSpc>
                <a:spcPts val="1575"/>
              </a:lnSpc>
              <a:spcAft>
                <a:spcPts val="600"/>
              </a:spcAft>
              <a:buFont typeface="Arial" panose="020B0604020202020204" pitchFamily="34" charset="0"/>
              <a:buChar char="•"/>
            </a:pPr>
            <a:r>
              <a:rPr lang="en-US" dirty="0">
                <a:solidFill>
                  <a:srgbClr val="374151"/>
                </a:solidFill>
                <a:latin typeface="Times New Roman" panose="02020603050405020304" pitchFamily="18" charset="0"/>
                <a:cs typeface="Times New Roman" panose="02020603050405020304" pitchFamily="18" charset="0"/>
              </a:rPr>
              <a:t>Starting from node 0:</a:t>
            </a:r>
          </a:p>
          <a:p>
            <a:pPr defTabSz="914400">
              <a:lnSpc>
                <a:spcPts val="1575"/>
              </a:lnSpc>
              <a:spcAft>
                <a:spcPts val="600"/>
              </a:spcAft>
              <a:buFont typeface="Arial" panose="020B0604020202020204" pitchFamily="34" charset="0"/>
              <a:buChar char="•"/>
            </a:pPr>
            <a:r>
              <a:rPr lang="en-US" dirty="0">
                <a:solidFill>
                  <a:srgbClr val="374151"/>
                </a:solidFill>
                <a:latin typeface="Times New Roman" panose="02020603050405020304" pitchFamily="18" charset="0"/>
                <a:cs typeface="Times New Roman" panose="02020603050405020304" pitchFamily="18" charset="0"/>
              </a:rPr>
              <a:t>Layer 0: Visit node 0 (source node).</a:t>
            </a:r>
          </a:p>
          <a:p>
            <a:pPr defTabSz="914400">
              <a:lnSpc>
                <a:spcPts val="1575"/>
              </a:lnSpc>
              <a:spcAft>
                <a:spcPts val="600"/>
              </a:spcAft>
              <a:buFont typeface="Arial" panose="020B0604020202020204" pitchFamily="34" charset="0"/>
              <a:buChar char="•"/>
            </a:pPr>
            <a:r>
              <a:rPr lang="en-US" dirty="0">
                <a:solidFill>
                  <a:srgbClr val="374151"/>
                </a:solidFill>
                <a:latin typeface="Times New Roman" panose="02020603050405020304" pitchFamily="18" charset="0"/>
                <a:cs typeface="Times New Roman" panose="02020603050405020304" pitchFamily="18" charset="0"/>
              </a:rPr>
              <a:t>Layer 1: Visit nodes 1, 2, 3 (neighbors of node 0).</a:t>
            </a:r>
          </a:p>
          <a:p>
            <a:pPr defTabSz="914400">
              <a:lnSpc>
                <a:spcPts val="1575"/>
              </a:lnSpc>
              <a:spcAft>
                <a:spcPts val="600"/>
              </a:spcAft>
              <a:buFont typeface="Arial" panose="020B0604020202020204" pitchFamily="34" charset="0"/>
              <a:buChar char="•"/>
            </a:pPr>
            <a:r>
              <a:rPr lang="en-US" dirty="0">
                <a:solidFill>
                  <a:srgbClr val="374151"/>
                </a:solidFill>
                <a:latin typeface="Times New Roman" panose="02020603050405020304" pitchFamily="18" charset="0"/>
                <a:cs typeface="Times New Roman" panose="02020603050405020304" pitchFamily="18" charset="0"/>
              </a:rPr>
              <a:t>Layer 2: Visit nodes 4, 5, 6, 7 (neighbors of nodes 1, 2, 3).</a:t>
            </a:r>
          </a:p>
          <a:p>
            <a:pPr defTabSz="914400">
              <a:lnSpc>
                <a:spcPts val="1575"/>
              </a:lnSpc>
              <a:spcAft>
                <a:spcPts val="600"/>
              </a:spcAft>
              <a:buFont typeface="Arial" panose="020B0604020202020204" pitchFamily="34" charset="0"/>
              <a:buChar char="•"/>
            </a:pPr>
            <a:r>
              <a:rPr lang="en-US" dirty="0">
                <a:solidFill>
                  <a:srgbClr val="374151"/>
                </a:solidFill>
                <a:latin typeface="Times New Roman" panose="02020603050405020304" pitchFamily="18" charset="0"/>
                <a:cs typeface="Times New Roman" panose="02020603050405020304" pitchFamily="18" charset="0"/>
              </a:rPr>
              <a:t>Output: 0, 1, 2, 3, 4, 5, 6, 7</a:t>
            </a:r>
            <a:r>
              <a:rPr lang="en-US" dirty="0" smtClean="0">
                <a:solidFill>
                  <a:srgbClr val="374151"/>
                </a:solidFill>
                <a:latin typeface="Times New Roman" panose="02020603050405020304" pitchFamily="18" charset="0"/>
                <a:cs typeface="Times New Roman" panose="02020603050405020304" pitchFamily="18" charset="0"/>
              </a:rPr>
              <a:t>.</a:t>
            </a:r>
          </a:p>
          <a:p>
            <a:pPr defTabSz="914400">
              <a:lnSpc>
                <a:spcPts val="1575"/>
              </a:lnSpc>
              <a:spcAft>
                <a:spcPts val="600"/>
              </a:spcAft>
            </a:pPr>
            <a:endParaRPr lang="en-US" dirty="0">
              <a:solidFill>
                <a:srgbClr val="37415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F7D6BD85-E963-FACA-C84C-13D8761209FA}"/>
              </a:ext>
            </a:extLst>
          </p:cNvPr>
          <p:cNvSpPr txBox="1"/>
          <p:nvPr/>
        </p:nvSpPr>
        <p:spPr>
          <a:xfrm>
            <a:off x="152206" y="3606164"/>
            <a:ext cx="8868164" cy="1190069"/>
          </a:xfrm>
          <a:prstGeom prst="rect">
            <a:avLst/>
          </a:prstGeom>
          <a:noFill/>
        </p:spPr>
        <p:txBody>
          <a:bodyPr wrap="square">
            <a:spAutoFit/>
          </a:bodyPr>
          <a:lstStyle/>
          <a:p>
            <a:pPr defTabSz="914400"/>
            <a:r>
              <a:rPr lang="en-US" b="1" dirty="0">
                <a:solidFill>
                  <a:srgbClr val="111827"/>
                </a:solidFill>
                <a:latin typeface="Times New Roman" panose="02020603050405020304" pitchFamily="18" charset="0"/>
                <a:cs typeface="Times New Roman" panose="02020603050405020304" pitchFamily="18" charset="0"/>
              </a:rPr>
              <a:t>2. DFS</a:t>
            </a:r>
            <a:endParaRPr lang="en-US" dirty="0">
              <a:solidFill>
                <a:srgbClr val="111827"/>
              </a:solidFill>
              <a:latin typeface="Times New Roman" panose="02020603050405020304" pitchFamily="18" charset="0"/>
              <a:cs typeface="Times New Roman" panose="02020603050405020304" pitchFamily="18" charset="0"/>
            </a:endParaRPr>
          </a:p>
          <a:p>
            <a:pPr defTabSz="914400">
              <a:lnSpc>
                <a:spcPts val="1575"/>
              </a:lnSpc>
            </a:pPr>
            <a:r>
              <a:rPr lang="en-US" b="1" dirty="0">
                <a:solidFill>
                  <a:srgbClr val="374151"/>
                </a:solidFill>
                <a:latin typeface="Times New Roman" panose="02020603050405020304" pitchFamily="18" charset="0"/>
                <a:cs typeface="Times New Roman" panose="02020603050405020304" pitchFamily="18" charset="0"/>
              </a:rPr>
              <a:t>Approach:</a:t>
            </a:r>
            <a:r>
              <a:rPr lang="en-US" dirty="0">
                <a:solidFill>
                  <a:srgbClr val="374151"/>
                </a:solidFill>
                <a:latin typeface="Times New Roman" panose="02020603050405020304" pitchFamily="18" charset="0"/>
                <a:cs typeface="Times New Roman" panose="02020603050405020304" pitchFamily="18" charset="0"/>
              </a:rPr>
              <a:t> </a:t>
            </a:r>
            <a:r>
              <a:rPr lang="en-US" dirty="0">
                <a:solidFill>
                  <a:srgbClr val="194CFF"/>
                </a:solidFill>
                <a:latin typeface="Times New Roman" panose="02020603050405020304" pitchFamily="18" charset="0"/>
                <a:cs typeface="Times New Roman" panose="02020603050405020304" pitchFamily="18" charset="0"/>
              </a:rPr>
              <a:t>DFS </a:t>
            </a:r>
            <a:r>
              <a:rPr lang="en-US" dirty="0">
                <a:solidFill>
                  <a:srgbClr val="374151"/>
                </a:solidFill>
                <a:latin typeface="Times New Roman" panose="02020603050405020304" pitchFamily="18" charset="0"/>
                <a:cs typeface="Times New Roman" panose="02020603050405020304" pitchFamily="18" charset="0"/>
              </a:rPr>
              <a:t>explores as deep as possible along a branch before backtracking. It uses a </a:t>
            </a:r>
            <a:r>
              <a:rPr lang="en-US" dirty="0">
                <a:solidFill>
                  <a:srgbClr val="194CFF"/>
                </a:solidFill>
                <a:latin typeface="Times New Roman" panose="02020603050405020304" pitchFamily="18" charset="0"/>
                <a:cs typeface="Times New Roman" panose="02020603050405020304" pitchFamily="18" charset="0"/>
              </a:rPr>
              <a:t>stack </a:t>
            </a:r>
            <a:r>
              <a:rPr lang="en-US" dirty="0">
                <a:solidFill>
                  <a:srgbClr val="374151"/>
                </a:solidFill>
                <a:latin typeface="Times New Roman" panose="02020603050405020304" pitchFamily="18" charset="0"/>
                <a:cs typeface="Times New Roman" panose="02020603050405020304" pitchFamily="18" charset="0"/>
              </a:rPr>
              <a:t>(or recursion) to keep track of nodes and backtracks when it reaches a dead end.</a:t>
            </a:r>
          </a:p>
          <a:p>
            <a:pPr defTabSz="914400">
              <a:lnSpc>
                <a:spcPts val="1575"/>
              </a:lnSpc>
            </a:pPr>
            <a:r>
              <a:rPr lang="en-US" b="1" dirty="0">
                <a:solidFill>
                  <a:srgbClr val="374151"/>
                </a:solidFill>
                <a:latin typeface="Times New Roman" panose="02020603050405020304" pitchFamily="18" charset="0"/>
                <a:cs typeface="Times New Roman" panose="02020603050405020304" pitchFamily="18" charset="0"/>
              </a:rPr>
              <a:t>How it works:</a:t>
            </a:r>
            <a:r>
              <a:rPr lang="en-US" dirty="0">
                <a:solidFill>
                  <a:srgbClr val="374151"/>
                </a:solidFill>
                <a:latin typeface="Times New Roman" panose="02020603050405020304" pitchFamily="18" charset="0"/>
                <a:cs typeface="Times New Roman" panose="02020603050405020304" pitchFamily="18" charset="0"/>
              </a:rPr>
              <a:t> Starting from the source node, DFS goes deeper into the graph, visiting one branch of the graph first before </a:t>
            </a:r>
            <a:r>
              <a:rPr lang="en-US" dirty="0">
                <a:solidFill>
                  <a:srgbClr val="194CFF"/>
                </a:solidFill>
                <a:latin typeface="Times New Roman" panose="02020603050405020304" pitchFamily="18" charset="0"/>
                <a:cs typeface="Times New Roman" panose="02020603050405020304" pitchFamily="18" charset="0"/>
              </a:rPr>
              <a:t>backtracking</a:t>
            </a:r>
            <a:r>
              <a:rPr lang="en-US" dirty="0">
                <a:solidFill>
                  <a:srgbClr val="374151"/>
                </a:solidFill>
                <a:latin typeface="Times New Roman" panose="02020603050405020304" pitchFamily="18" charset="0"/>
                <a:cs typeface="Times New Roman" panose="02020603050405020304" pitchFamily="18" charset="0"/>
              </a:rPr>
              <a:t> to explore others.</a:t>
            </a:r>
          </a:p>
        </p:txBody>
      </p:sp>
      <p:pic>
        <p:nvPicPr>
          <p:cNvPr id="14" name="Picture 13">
            <a:extLst>
              <a:ext uri="{FF2B5EF4-FFF2-40B4-BE49-F238E27FC236}">
                <a16:creationId xmlns:a16="http://schemas.microsoft.com/office/drawing/2014/main" xmlns="" id="{2467489A-D655-EFBD-4BD6-9A42CB229F13}"/>
              </a:ext>
            </a:extLst>
          </p:cNvPr>
          <p:cNvPicPr>
            <a:picLocks noChangeAspect="1"/>
          </p:cNvPicPr>
          <p:nvPr/>
        </p:nvPicPr>
        <p:blipFill>
          <a:blip r:embed="rId3"/>
          <a:srcRect l="51582" t="33605" r="23323" b="18503"/>
          <a:stretch>
            <a:fillRect/>
          </a:stretch>
        </p:blipFill>
        <p:spPr>
          <a:xfrm>
            <a:off x="123634" y="4908080"/>
            <a:ext cx="2467166" cy="1832908"/>
          </a:xfrm>
          <a:prstGeom prst="rect">
            <a:avLst/>
          </a:prstGeom>
        </p:spPr>
      </p:pic>
      <p:sp>
        <p:nvSpPr>
          <p:cNvPr id="16" name="TextBox 15">
            <a:extLst>
              <a:ext uri="{FF2B5EF4-FFF2-40B4-BE49-F238E27FC236}">
                <a16:creationId xmlns:a16="http://schemas.microsoft.com/office/drawing/2014/main" xmlns="" id="{B76BF63D-2BBF-1BDC-54C1-F97881ACCC0A}"/>
              </a:ext>
            </a:extLst>
          </p:cNvPr>
          <p:cNvSpPr txBox="1"/>
          <p:nvPr/>
        </p:nvSpPr>
        <p:spPr>
          <a:xfrm>
            <a:off x="2890096" y="4895002"/>
            <a:ext cx="5355188" cy="1754326"/>
          </a:xfrm>
          <a:prstGeom prst="rect">
            <a:avLst/>
          </a:prstGeom>
          <a:noFill/>
        </p:spPr>
        <p:txBody>
          <a:bodyPr wrap="square">
            <a:spAutoFit/>
          </a:bodyPr>
          <a:lstStyle/>
          <a:p>
            <a:pPr defTabSz="914400"/>
            <a:r>
              <a:rPr lang="en-IN" b="1" dirty="0">
                <a:solidFill>
                  <a:srgbClr val="111827"/>
                </a:solidFill>
                <a:latin typeface="Times New Roman" panose="02020603050405020304" pitchFamily="18" charset="0"/>
                <a:cs typeface="Times New Roman" panose="02020603050405020304" pitchFamily="18" charset="0"/>
              </a:rPr>
              <a:t>Traversal Order: </a:t>
            </a:r>
            <a:endParaRPr lang="en-IN" dirty="0">
              <a:solidFill>
                <a:srgbClr val="111827"/>
              </a:solidFill>
              <a:latin typeface="Times New Roman" panose="02020603050405020304" pitchFamily="18" charset="0"/>
              <a:cs typeface="Times New Roman" panose="02020603050405020304" pitchFamily="18" charset="0"/>
            </a:endParaRPr>
          </a:p>
          <a:p>
            <a:pPr defTabSz="914400">
              <a:lnSpc>
                <a:spcPts val="1575"/>
              </a:lnSpc>
              <a:spcAft>
                <a:spcPts val="600"/>
              </a:spcAft>
              <a:buFont typeface="Arial" panose="020B0604020202020204" pitchFamily="34" charset="0"/>
              <a:buChar char="•"/>
            </a:pPr>
            <a:r>
              <a:rPr lang="en-IN" dirty="0">
                <a:solidFill>
                  <a:srgbClr val="374151"/>
                </a:solidFill>
                <a:latin typeface="Times New Roman" panose="02020603050405020304" pitchFamily="18" charset="0"/>
                <a:cs typeface="Times New Roman" panose="02020603050405020304" pitchFamily="18" charset="0"/>
              </a:rPr>
              <a:t>Starting from node 0:</a:t>
            </a:r>
          </a:p>
          <a:p>
            <a:pPr defTabSz="914400">
              <a:lnSpc>
                <a:spcPts val="1575"/>
              </a:lnSpc>
              <a:spcAft>
                <a:spcPts val="600"/>
              </a:spcAft>
              <a:buFont typeface="Arial" panose="020B0604020202020204" pitchFamily="34" charset="0"/>
              <a:buChar char="•"/>
            </a:pPr>
            <a:r>
              <a:rPr lang="en-IN" dirty="0">
                <a:solidFill>
                  <a:srgbClr val="374151"/>
                </a:solidFill>
                <a:latin typeface="Times New Roman" panose="02020603050405020304" pitchFamily="18" charset="0"/>
                <a:cs typeface="Times New Roman" panose="02020603050405020304" pitchFamily="18" charset="0"/>
              </a:rPr>
              <a:t>Visit node 0 → Visit node 1 → Visit node 4 (deepest) → Backtrack to node 1 → Visit node 5 → Backtrack to node 0 → Visit node 2 → Visit node 6 → Backtrack to node 2 → Visit node 3 → Visit node 7.</a:t>
            </a:r>
          </a:p>
          <a:p>
            <a:pPr defTabSz="914400">
              <a:lnSpc>
                <a:spcPts val="1575"/>
              </a:lnSpc>
              <a:spcAft>
                <a:spcPts val="600"/>
              </a:spcAft>
              <a:buFont typeface="Arial" panose="020B0604020202020204" pitchFamily="34" charset="0"/>
              <a:buChar char="•"/>
            </a:pPr>
            <a:r>
              <a:rPr lang="en-IN" b="1" dirty="0">
                <a:solidFill>
                  <a:srgbClr val="374151"/>
                </a:solidFill>
                <a:latin typeface="Times New Roman" panose="02020603050405020304" pitchFamily="18" charset="0"/>
                <a:cs typeface="Times New Roman" panose="02020603050405020304" pitchFamily="18" charset="0"/>
              </a:rPr>
              <a:t>Output:</a:t>
            </a:r>
            <a:r>
              <a:rPr lang="en-IN" dirty="0">
                <a:solidFill>
                  <a:srgbClr val="374151"/>
                </a:solidFill>
                <a:latin typeface="Times New Roman" panose="02020603050405020304" pitchFamily="18" charset="0"/>
                <a:cs typeface="Times New Roman" panose="02020603050405020304" pitchFamily="18" charset="0"/>
              </a:rPr>
              <a:t> 0, 1, 4, 5, 2, 6, 3, 7</a:t>
            </a:r>
          </a:p>
        </p:txBody>
      </p:sp>
    </p:spTree>
    <p:extLst>
      <p:ext uri="{BB962C8B-B14F-4D97-AF65-F5344CB8AC3E}">
        <p14:creationId xmlns:p14="http://schemas.microsoft.com/office/powerpoint/2010/main" val="25333089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D683241-93D4-D7F2-ED31-BF0A20B9EFB2}"/>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FCF944AF-E841-9C09-757D-A1246EEE23BC}"/>
              </a:ext>
            </a:extLst>
          </p:cNvPr>
          <p:cNvGraphicFramePr>
            <a:graphicFrameLocks noGrp="1"/>
          </p:cNvGraphicFramePr>
          <p:nvPr>
            <p:extLst>
              <p:ext uri="{D42A27DB-BD31-4B8C-83A1-F6EECF244321}">
                <p14:modId xmlns:p14="http://schemas.microsoft.com/office/powerpoint/2010/main" val="3622115783"/>
              </p:ext>
            </p:extLst>
          </p:nvPr>
        </p:nvGraphicFramePr>
        <p:xfrm>
          <a:off x="276362" y="-5832"/>
          <a:ext cx="8280189" cy="6882882"/>
        </p:xfrm>
        <a:graphic>
          <a:graphicData uri="http://schemas.openxmlformats.org/drawingml/2006/table">
            <a:tbl>
              <a:tblPr>
                <a:tableStyleId>{ED083AE6-46FA-4A59-8FB0-9F97EB10719F}</a:tableStyleId>
              </a:tblPr>
              <a:tblGrid>
                <a:gridCol w="1350420">
                  <a:extLst>
                    <a:ext uri="{9D8B030D-6E8A-4147-A177-3AD203B41FA5}">
                      <a16:colId xmlns:a16="http://schemas.microsoft.com/office/drawing/2014/main" xmlns="" val="601922807"/>
                    </a:ext>
                  </a:extLst>
                </a:gridCol>
                <a:gridCol w="3709696">
                  <a:extLst>
                    <a:ext uri="{9D8B030D-6E8A-4147-A177-3AD203B41FA5}">
                      <a16:colId xmlns:a16="http://schemas.microsoft.com/office/drawing/2014/main" xmlns="" val="3689450688"/>
                    </a:ext>
                  </a:extLst>
                </a:gridCol>
                <a:gridCol w="3220073">
                  <a:extLst>
                    <a:ext uri="{9D8B030D-6E8A-4147-A177-3AD203B41FA5}">
                      <a16:colId xmlns:a16="http://schemas.microsoft.com/office/drawing/2014/main" xmlns="" val="1612393884"/>
                    </a:ext>
                  </a:extLst>
                </a:gridCol>
              </a:tblGrid>
              <a:tr h="375565">
                <a:tc>
                  <a:txBody>
                    <a:bodyPr/>
                    <a:lstStyle/>
                    <a:p>
                      <a:pPr algn="ctr" fontAlgn="base"/>
                      <a:r>
                        <a:rPr lang="en-IN" sz="1600" b="1" dirty="0">
                          <a:effectLst/>
                          <a:latin typeface="Times New Roman" panose="02020603050405020304" pitchFamily="18" charset="0"/>
                          <a:cs typeface="Times New Roman" panose="02020603050405020304" pitchFamily="18" charset="0"/>
                        </a:rPr>
                        <a:t>Parameters</a:t>
                      </a:r>
                    </a:p>
                  </a:txBody>
                  <a:tcPr marL="26361" marR="26361" marT="70296" marB="70296" anchor="ctr"/>
                </a:tc>
                <a:tc>
                  <a:txBody>
                    <a:bodyPr/>
                    <a:lstStyle/>
                    <a:p>
                      <a:pPr algn="ctr" fontAlgn="base"/>
                      <a:r>
                        <a:rPr lang="en-IN" sz="1600" b="1">
                          <a:effectLst/>
                          <a:latin typeface="Times New Roman" panose="02020603050405020304" pitchFamily="18" charset="0"/>
                          <a:cs typeface="Times New Roman" panose="02020603050405020304" pitchFamily="18" charset="0"/>
                        </a:rPr>
                        <a:t>BFS</a:t>
                      </a:r>
                    </a:p>
                  </a:txBody>
                  <a:tcPr marL="52722" marR="52722" marT="70296" marB="70296" anchor="ctr"/>
                </a:tc>
                <a:tc>
                  <a:txBody>
                    <a:bodyPr/>
                    <a:lstStyle/>
                    <a:p>
                      <a:pPr algn="ctr" fontAlgn="base"/>
                      <a:r>
                        <a:rPr lang="en-IN" sz="1600" b="1">
                          <a:effectLst/>
                          <a:latin typeface="Times New Roman" panose="02020603050405020304" pitchFamily="18" charset="0"/>
                          <a:cs typeface="Times New Roman" panose="02020603050405020304" pitchFamily="18" charset="0"/>
                        </a:rPr>
                        <a:t>DFS</a:t>
                      </a:r>
                    </a:p>
                  </a:txBody>
                  <a:tcPr marL="52722" marR="52722" marT="70296" marB="70296" anchor="ctr"/>
                </a:tc>
                <a:extLst>
                  <a:ext uri="{0D108BD9-81ED-4DB2-BD59-A6C34878D82A}">
                    <a16:rowId xmlns:a16="http://schemas.microsoft.com/office/drawing/2014/main" xmlns="" val="2842703115"/>
                  </a:ext>
                </a:extLst>
              </a:tr>
              <a:tr h="430506">
                <a:tc>
                  <a:txBody>
                    <a:bodyPr/>
                    <a:lstStyle/>
                    <a:p>
                      <a:pPr algn="ctr" fontAlgn="base"/>
                      <a:r>
                        <a:rPr lang="en-IN" sz="1600" b="1" dirty="0">
                          <a:effectLst/>
                          <a:latin typeface="Times New Roman" panose="02020603050405020304" pitchFamily="18" charset="0"/>
                          <a:cs typeface="Times New Roman" panose="02020603050405020304" pitchFamily="18" charset="0"/>
                        </a:rPr>
                        <a:t>Stands for</a:t>
                      </a:r>
                    </a:p>
                  </a:txBody>
                  <a:tcPr marL="26361" marR="26361" marT="58781" marB="58781" anchor="ctr"/>
                </a:tc>
                <a:tc>
                  <a:txBody>
                    <a:bodyPr/>
                    <a:lstStyle/>
                    <a:p>
                      <a:pPr algn="ctr" fontAlgn="ctr"/>
                      <a:r>
                        <a:rPr lang="en-US" sz="1600" b="0">
                          <a:effectLst/>
                          <a:latin typeface="Times New Roman" panose="02020603050405020304" pitchFamily="18" charset="0"/>
                          <a:cs typeface="Times New Roman" panose="02020603050405020304" pitchFamily="18" charset="0"/>
                        </a:rPr>
                        <a:t>BFS stands for Breadth First Search.</a:t>
                      </a:r>
                    </a:p>
                  </a:txBody>
                  <a:tcPr marL="52722" marR="52722" marT="98415" marB="98415" anchor="ctr"/>
                </a:tc>
                <a:tc>
                  <a:txBody>
                    <a:bodyPr/>
                    <a:lstStyle/>
                    <a:p>
                      <a:pPr algn="ctr" fontAlgn="ctr"/>
                      <a:r>
                        <a:rPr lang="en-US" sz="1600" b="0">
                          <a:effectLst/>
                          <a:latin typeface="Times New Roman" panose="02020603050405020304" pitchFamily="18" charset="0"/>
                          <a:cs typeface="Times New Roman" panose="02020603050405020304" pitchFamily="18" charset="0"/>
                        </a:rPr>
                        <a:t>DFS stands for Depth First Search.</a:t>
                      </a:r>
                    </a:p>
                  </a:txBody>
                  <a:tcPr marL="52722" marR="52722" marT="98415" marB="98415" anchor="ctr"/>
                </a:tc>
                <a:extLst>
                  <a:ext uri="{0D108BD9-81ED-4DB2-BD59-A6C34878D82A}">
                    <a16:rowId xmlns:a16="http://schemas.microsoft.com/office/drawing/2014/main" xmlns="" val="2849331738"/>
                  </a:ext>
                </a:extLst>
              </a:tr>
              <a:tr h="668722">
                <a:tc>
                  <a:txBody>
                    <a:bodyPr/>
                    <a:lstStyle/>
                    <a:p>
                      <a:pPr algn="ctr" fontAlgn="base"/>
                      <a:r>
                        <a:rPr lang="en-IN" sz="1600" b="1" dirty="0">
                          <a:effectLst/>
                          <a:latin typeface="Times New Roman" panose="02020603050405020304" pitchFamily="18" charset="0"/>
                          <a:cs typeface="Times New Roman" panose="02020603050405020304" pitchFamily="18" charset="0"/>
                        </a:rPr>
                        <a:t>Data Structure</a:t>
                      </a:r>
                    </a:p>
                  </a:txBody>
                  <a:tcPr marL="26361" marR="26361" marT="58781" marB="58781" anchor="ctr"/>
                </a:tc>
                <a:tc>
                  <a:txBody>
                    <a:bodyPr/>
                    <a:lstStyle/>
                    <a:p>
                      <a:pPr algn="ctr" fontAlgn="ctr"/>
                      <a:r>
                        <a:rPr lang="en-US" sz="1600" b="0" dirty="0">
                          <a:effectLst/>
                          <a:latin typeface="Times New Roman" panose="02020603050405020304" pitchFamily="18" charset="0"/>
                          <a:cs typeface="Times New Roman" panose="02020603050405020304" pitchFamily="18" charset="0"/>
                        </a:rPr>
                        <a:t>BFS(Breadth First Search) uses Queue data structure for finding the shortest path.</a:t>
                      </a:r>
                    </a:p>
                  </a:txBody>
                  <a:tcPr marL="52722" marR="52722" marT="98415" marB="98415" anchor="ctr"/>
                </a:tc>
                <a:tc>
                  <a:txBody>
                    <a:bodyPr/>
                    <a:lstStyle/>
                    <a:p>
                      <a:pPr algn="ctr" fontAlgn="ctr"/>
                      <a:r>
                        <a:rPr lang="en-US" sz="1600" b="0">
                          <a:effectLst/>
                          <a:latin typeface="Times New Roman" panose="02020603050405020304" pitchFamily="18" charset="0"/>
                          <a:cs typeface="Times New Roman" panose="02020603050405020304" pitchFamily="18" charset="0"/>
                        </a:rPr>
                        <a:t>DFS(Depth First Search) uses Stack data structure.</a:t>
                      </a:r>
                    </a:p>
                  </a:txBody>
                  <a:tcPr marL="52722" marR="52722" marT="98415" marB="98415" anchor="ctr"/>
                </a:tc>
                <a:extLst>
                  <a:ext uri="{0D108BD9-81ED-4DB2-BD59-A6C34878D82A}">
                    <a16:rowId xmlns:a16="http://schemas.microsoft.com/office/drawing/2014/main" xmlns="" val="3572865278"/>
                  </a:ext>
                </a:extLst>
              </a:tr>
              <a:tr h="1383370">
                <a:tc>
                  <a:txBody>
                    <a:bodyPr/>
                    <a:lstStyle/>
                    <a:p>
                      <a:pPr algn="ctr" fontAlgn="base"/>
                      <a:r>
                        <a:rPr lang="en-IN" sz="1600" b="1" dirty="0">
                          <a:effectLst/>
                          <a:latin typeface="Times New Roman" panose="02020603050405020304" pitchFamily="18" charset="0"/>
                          <a:cs typeface="Times New Roman" panose="02020603050405020304" pitchFamily="18" charset="0"/>
                        </a:rPr>
                        <a:t>Definition</a:t>
                      </a:r>
                    </a:p>
                  </a:txBody>
                  <a:tcPr marL="26361" marR="26361" marT="58781" marB="58781" anchor="ctr"/>
                </a:tc>
                <a:tc>
                  <a:txBody>
                    <a:bodyPr/>
                    <a:lstStyle/>
                    <a:p>
                      <a:pPr algn="ctr" fontAlgn="ctr"/>
                      <a:r>
                        <a:rPr lang="en-US" sz="1600" b="0" dirty="0">
                          <a:effectLst/>
                          <a:latin typeface="Times New Roman" panose="02020603050405020304" pitchFamily="18" charset="0"/>
                          <a:cs typeface="Times New Roman" panose="02020603050405020304" pitchFamily="18" charset="0"/>
                        </a:rPr>
                        <a:t>BFS is a traversal approach in which we first walk through all nodes on the same level before moving on to the next level.  </a:t>
                      </a:r>
                    </a:p>
                  </a:txBody>
                  <a:tcPr marL="52722" marR="52722" marT="98415" marB="98415" anchor="ctr"/>
                </a:tc>
                <a:tc>
                  <a:txBody>
                    <a:bodyPr/>
                    <a:lstStyle/>
                    <a:p>
                      <a:pPr algn="ctr" fontAlgn="ctr"/>
                      <a:r>
                        <a:rPr lang="en-US" sz="1600" b="0">
                          <a:effectLst/>
                          <a:latin typeface="Times New Roman" panose="02020603050405020304" pitchFamily="18" charset="0"/>
                          <a:cs typeface="Times New Roman" panose="02020603050405020304" pitchFamily="18" charset="0"/>
                        </a:rPr>
                        <a:t>DFS is also a traversal approach in which the traverse begins at the root node and proceeds through the nodes as far as possible until we reach the node with no unvisited nearby nodes.</a:t>
                      </a:r>
                    </a:p>
                  </a:txBody>
                  <a:tcPr marL="52722" marR="52722" marT="98415" marB="98415" anchor="ctr"/>
                </a:tc>
                <a:extLst>
                  <a:ext uri="{0D108BD9-81ED-4DB2-BD59-A6C34878D82A}">
                    <a16:rowId xmlns:a16="http://schemas.microsoft.com/office/drawing/2014/main" xmlns="" val="1626810911"/>
                  </a:ext>
                </a:extLst>
              </a:tr>
              <a:tr h="668722">
                <a:tc>
                  <a:txBody>
                    <a:bodyPr/>
                    <a:lstStyle/>
                    <a:p>
                      <a:pPr algn="ctr" fontAlgn="base"/>
                      <a:r>
                        <a:rPr lang="en-IN" sz="1600" b="1" dirty="0">
                          <a:effectLst/>
                          <a:latin typeface="Times New Roman" panose="02020603050405020304" pitchFamily="18" charset="0"/>
                          <a:cs typeface="Times New Roman" panose="02020603050405020304" pitchFamily="18" charset="0"/>
                        </a:rPr>
                        <a:t>Conceptual Difference</a:t>
                      </a:r>
                    </a:p>
                  </a:txBody>
                  <a:tcPr marL="26361" marR="26361" marT="58781" marB="58781" anchor="ctr"/>
                </a:tc>
                <a:tc>
                  <a:txBody>
                    <a:bodyPr/>
                    <a:lstStyle/>
                    <a:p>
                      <a:pPr algn="ctr" fontAlgn="ctr"/>
                      <a:r>
                        <a:rPr lang="en-US" sz="1600" b="0">
                          <a:effectLst/>
                          <a:latin typeface="Times New Roman" panose="02020603050405020304" pitchFamily="18" charset="0"/>
                          <a:cs typeface="Times New Roman" panose="02020603050405020304" pitchFamily="18" charset="0"/>
                        </a:rPr>
                        <a:t>BFS builds the tree level by level.</a:t>
                      </a:r>
                    </a:p>
                  </a:txBody>
                  <a:tcPr marL="52722" marR="52722" marT="98415" marB="98415" anchor="ctr"/>
                </a:tc>
                <a:tc>
                  <a:txBody>
                    <a:bodyPr/>
                    <a:lstStyle/>
                    <a:p>
                      <a:pPr algn="ctr" fontAlgn="ctr"/>
                      <a:r>
                        <a:rPr lang="en-US" sz="1600" b="0" dirty="0">
                          <a:effectLst/>
                          <a:latin typeface="Times New Roman" panose="02020603050405020304" pitchFamily="18" charset="0"/>
                          <a:cs typeface="Times New Roman" panose="02020603050405020304" pitchFamily="18" charset="0"/>
                        </a:rPr>
                        <a:t>DFS builds the tree sub-tree by sub-tree.</a:t>
                      </a:r>
                    </a:p>
                  </a:txBody>
                  <a:tcPr marL="52722" marR="52722" marT="98415" marB="98415" anchor="ctr"/>
                </a:tc>
                <a:extLst>
                  <a:ext uri="{0D108BD9-81ED-4DB2-BD59-A6C34878D82A}">
                    <a16:rowId xmlns:a16="http://schemas.microsoft.com/office/drawing/2014/main" xmlns="" val="2869219217"/>
                  </a:ext>
                </a:extLst>
              </a:tr>
              <a:tr h="668722">
                <a:tc>
                  <a:txBody>
                    <a:bodyPr/>
                    <a:lstStyle/>
                    <a:p>
                      <a:pPr algn="ctr" fontAlgn="base"/>
                      <a:r>
                        <a:rPr lang="en-IN" sz="1600" b="1" dirty="0">
                          <a:effectLst/>
                          <a:latin typeface="Times New Roman" panose="02020603050405020304" pitchFamily="18" charset="0"/>
                          <a:cs typeface="Times New Roman" panose="02020603050405020304" pitchFamily="18" charset="0"/>
                        </a:rPr>
                        <a:t>Approach used</a:t>
                      </a:r>
                    </a:p>
                  </a:txBody>
                  <a:tcPr marL="26361" marR="26361" marT="58781" marB="58781" anchor="ctr"/>
                </a:tc>
                <a:tc>
                  <a:txBody>
                    <a:bodyPr/>
                    <a:lstStyle/>
                    <a:p>
                      <a:pPr algn="ctr" fontAlgn="ctr"/>
                      <a:r>
                        <a:rPr lang="en-US" sz="1600" b="0">
                          <a:effectLst/>
                          <a:latin typeface="Times New Roman" panose="02020603050405020304" pitchFamily="18" charset="0"/>
                          <a:cs typeface="Times New Roman" panose="02020603050405020304" pitchFamily="18" charset="0"/>
                        </a:rPr>
                        <a:t>It works on the concept of FIFO (First In First Out). </a:t>
                      </a:r>
                    </a:p>
                  </a:txBody>
                  <a:tcPr marL="52722" marR="52722" marT="98415" marB="98415" anchor="ctr"/>
                </a:tc>
                <a:tc>
                  <a:txBody>
                    <a:bodyPr/>
                    <a:lstStyle/>
                    <a:p>
                      <a:pPr algn="ctr" fontAlgn="ctr"/>
                      <a:r>
                        <a:rPr lang="en-US" sz="1600" b="0" dirty="0">
                          <a:effectLst/>
                          <a:latin typeface="Times New Roman" panose="02020603050405020304" pitchFamily="18" charset="0"/>
                          <a:cs typeface="Times New Roman" panose="02020603050405020304" pitchFamily="18" charset="0"/>
                        </a:rPr>
                        <a:t>It works on the concept of LIFO (Last In First Out).</a:t>
                      </a:r>
                    </a:p>
                  </a:txBody>
                  <a:tcPr marL="52722" marR="52722" marT="98415" marB="98415" anchor="ctr"/>
                </a:tc>
                <a:extLst>
                  <a:ext uri="{0D108BD9-81ED-4DB2-BD59-A6C34878D82A}">
                    <a16:rowId xmlns:a16="http://schemas.microsoft.com/office/drawing/2014/main" xmlns="" val="1849533157"/>
                  </a:ext>
                </a:extLst>
              </a:tr>
              <a:tr h="668722">
                <a:tc>
                  <a:txBody>
                    <a:bodyPr/>
                    <a:lstStyle/>
                    <a:p>
                      <a:pPr algn="ctr" fontAlgn="base"/>
                      <a:r>
                        <a:rPr lang="en-IN" sz="1600" b="1" dirty="0">
                          <a:effectLst/>
                          <a:latin typeface="Times New Roman" panose="02020603050405020304" pitchFamily="18" charset="0"/>
                          <a:cs typeface="Times New Roman" panose="02020603050405020304" pitchFamily="18" charset="0"/>
                        </a:rPr>
                        <a:t>Suitable for</a:t>
                      </a:r>
                    </a:p>
                  </a:txBody>
                  <a:tcPr marL="26361" marR="26361" marT="58781" marB="58781" anchor="ctr"/>
                </a:tc>
                <a:tc>
                  <a:txBody>
                    <a:bodyPr/>
                    <a:lstStyle/>
                    <a:p>
                      <a:pPr algn="ctr" fontAlgn="ctr"/>
                      <a:r>
                        <a:rPr lang="en-US" sz="1600" b="0">
                          <a:effectLst/>
                          <a:latin typeface="Times New Roman" panose="02020603050405020304" pitchFamily="18" charset="0"/>
                          <a:cs typeface="Times New Roman" panose="02020603050405020304" pitchFamily="18" charset="0"/>
                        </a:rPr>
                        <a:t>BFS is more suitable for searching vertices closer to the given source.</a:t>
                      </a:r>
                    </a:p>
                  </a:txBody>
                  <a:tcPr marL="52722" marR="52722" marT="98415" marB="98415" anchor="ctr"/>
                </a:tc>
                <a:tc>
                  <a:txBody>
                    <a:bodyPr/>
                    <a:lstStyle/>
                    <a:p>
                      <a:pPr algn="ctr" fontAlgn="ctr"/>
                      <a:r>
                        <a:rPr lang="en-US" sz="1600" b="0" dirty="0">
                          <a:effectLst/>
                          <a:latin typeface="Times New Roman" panose="02020603050405020304" pitchFamily="18" charset="0"/>
                          <a:cs typeface="Times New Roman" panose="02020603050405020304" pitchFamily="18" charset="0"/>
                        </a:rPr>
                        <a:t>DFS is more suitable when there are solutions away from source.</a:t>
                      </a:r>
                    </a:p>
                  </a:txBody>
                  <a:tcPr marL="52722" marR="52722" marT="98415" marB="98415" anchor="ctr"/>
                </a:tc>
                <a:extLst>
                  <a:ext uri="{0D108BD9-81ED-4DB2-BD59-A6C34878D82A}">
                    <a16:rowId xmlns:a16="http://schemas.microsoft.com/office/drawing/2014/main" xmlns="" val="3477466710"/>
                  </a:ext>
                </a:extLst>
              </a:tr>
              <a:tr h="1859802">
                <a:tc>
                  <a:txBody>
                    <a:bodyPr/>
                    <a:lstStyle/>
                    <a:p>
                      <a:pPr algn="ctr" fontAlgn="base"/>
                      <a:r>
                        <a:rPr lang="en-IN" sz="1600" b="1" dirty="0">
                          <a:effectLst/>
                          <a:latin typeface="Times New Roman" panose="02020603050405020304" pitchFamily="18" charset="0"/>
                          <a:cs typeface="Times New Roman" panose="02020603050405020304" pitchFamily="18" charset="0"/>
                        </a:rPr>
                        <a:t>Applications</a:t>
                      </a:r>
                    </a:p>
                  </a:txBody>
                  <a:tcPr marL="26361" marR="26361" marT="58781" marB="58781" anchor="ctr"/>
                </a:tc>
                <a:tc>
                  <a:txBody>
                    <a:bodyPr/>
                    <a:lstStyle/>
                    <a:p>
                      <a:pPr algn="ctr" fontAlgn="ctr"/>
                      <a:r>
                        <a:rPr lang="en-US" sz="1600" b="0" dirty="0">
                          <a:effectLst/>
                          <a:latin typeface="Times New Roman" panose="02020603050405020304" pitchFamily="18" charset="0"/>
                          <a:cs typeface="Times New Roman" panose="02020603050405020304" pitchFamily="18" charset="0"/>
                        </a:rPr>
                        <a:t>BFS is used in various applications such as bipartite graphs, shortest paths, etc. If weight of every edge is same, then BFS gives shortest path from source to every other vertex.</a:t>
                      </a:r>
                    </a:p>
                  </a:txBody>
                  <a:tcPr marL="52722" marR="52722" marT="98415" marB="98415" anchor="ctr"/>
                </a:tc>
                <a:tc>
                  <a:txBody>
                    <a:bodyPr/>
                    <a:lstStyle/>
                    <a:p>
                      <a:pPr algn="ctr" fontAlgn="ctr"/>
                      <a:r>
                        <a:rPr lang="en-US" sz="1600" b="0" dirty="0">
                          <a:effectLst/>
                          <a:latin typeface="Times New Roman" panose="02020603050405020304" pitchFamily="18" charset="0"/>
                          <a:cs typeface="Times New Roman" panose="02020603050405020304" pitchFamily="18" charset="0"/>
                        </a:rPr>
                        <a:t>DFS is used in various applications such as acyclic graphs and finding strongly connected components etc. There are many applications where both BFS and DFS can be used like Topological Sorting, Cycle Detection, etc.</a:t>
                      </a:r>
                    </a:p>
                  </a:txBody>
                  <a:tcPr marL="52722" marR="52722" marT="98415" marB="98415" anchor="ctr"/>
                </a:tc>
                <a:extLst>
                  <a:ext uri="{0D108BD9-81ED-4DB2-BD59-A6C34878D82A}">
                    <a16:rowId xmlns:a16="http://schemas.microsoft.com/office/drawing/2014/main" xmlns="" val="1342135742"/>
                  </a:ext>
                </a:extLst>
              </a:tr>
            </a:tbl>
          </a:graphicData>
        </a:graphic>
      </p:graphicFrame>
    </p:spTree>
    <p:extLst>
      <p:ext uri="{BB962C8B-B14F-4D97-AF65-F5344CB8AC3E}">
        <p14:creationId xmlns:p14="http://schemas.microsoft.com/office/powerpoint/2010/main" val="37282755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AA7438E-79B5-BB75-A70F-362679883520}"/>
              </a:ext>
            </a:extLst>
          </p:cNvPr>
          <p:cNvSpPr txBox="1"/>
          <p:nvPr/>
        </p:nvSpPr>
        <p:spPr>
          <a:xfrm>
            <a:off x="272964" y="553821"/>
            <a:ext cx="8427130" cy="5027017"/>
          </a:xfrm>
          <a:prstGeom prst="rect">
            <a:avLst/>
          </a:prstGeom>
          <a:noFill/>
        </p:spPr>
        <p:txBody>
          <a:bodyPr wrap="square">
            <a:spAutoFit/>
          </a:bodyPr>
          <a:lstStyle/>
          <a:p>
            <a:pPr algn="ctr" defTabSz="914400"/>
            <a:r>
              <a:rPr lang="en-US" b="1" dirty="0">
                <a:solidFill>
                  <a:srgbClr val="111827"/>
                </a:solidFill>
                <a:latin typeface="Times New Roman" panose="02020603050405020304" pitchFamily="18" charset="0"/>
                <a:cs typeface="Times New Roman" panose="02020603050405020304" pitchFamily="18" charset="0"/>
              </a:rPr>
              <a:t>When to Use: DFS vs BFS?</a:t>
            </a:r>
          </a:p>
          <a:p>
            <a:pPr defTabSz="914400"/>
            <a:r>
              <a:rPr lang="en-US" b="1" dirty="0">
                <a:solidFill>
                  <a:srgbClr val="0070C0"/>
                </a:solidFill>
                <a:latin typeface="Times New Roman" panose="02020603050405020304" pitchFamily="18" charset="0"/>
                <a:cs typeface="Times New Roman" panose="02020603050405020304" pitchFamily="18" charset="0"/>
              </a:rPr>
              <a:t>When to Use DFS:</a:t>
            </a:r>
          </a:p>
          <a:p>
            <a:pPr defTabSz="914400">
              <a:lnSpc>
                <a:spcPts val="1575"/>
              </a:lnSpc>
              <a:spcAft>
                <a:spcPts val="600"/>
              </a:spcAft>
              <a:buFont typeface="Arial" panose="020B0604020202020204" pitchFamily="34" charset="0"/>
              <a:buChar char="•"/>
            </a:pPr>
            <a:r>
              <a:rPr lang="en-US" b="1" dirty="0">
                <a:solidFill>
                  <a:srgbClr val="374151"/>
                </a:solidFill>
                <a:latin typeface="Times New Roman" panose="02020603050405020304" pitchFamily="18" charset="0"/>
                <a:cs typeface="Times New Roman" panose="02020603050405020304" pitchFamily="18" charset="0"/>
              </a:rPr>
              <a:t>Exploring All Paths:</a:t>
            </a:r>
            <a:r>
              <a:rPr lang="en-US" dirty="0">
                <a:solidFill>
                  <a:srgbClr val="374151"/>
                </a:solidFill>
                <a:latin typeface="Times New Roman" panose="02020603050405020304" pitchFamily="18" charset="0"/>
                <a:cs typeface="Times New Roman" panose="02020603050405020304" pitchFamily="18" charset="0"/>
              </a:rPr>
              <a:t> DFS is useful when you need to explore all possible paths, such as in maze solving or finding connected components in a graph.</a:t>
            </a:r>
          </a:p>
          <a:p>
            <a:pPr defTabSz="914400">
              <a:lnSpc>
                <a:spcPts val="1575"/>
              </a:lnSpc>
              <a:spcAft>
                <a:spcPts val="600"/>
              </a:spcAft>
              <a:buFont typeface="Arial" panose="020B0604020202020204" pitchFamily="34" charset="0"/>
              <a:buChar char="•"/>
            </a:pPr>
            <a:r>
              <a:rPr lang="en-US" b="1" dirty="0">
                <a:solidFill>
                  <a:srgbClr val="374151"/>
                </a:solidFill>
                <a:latin typeface="Times New Roman" panose="02020603050405020304" pitchFamily="18" charset="0"/>
                <a:cs typeface="Times New Roman" panose="02020603050405020304" pitchFamily="18" charset="0"/>
              </a:rPr>
              <a:t>Backtracking Problems</a:t>
            </a:r>
            <a:r>
              <a:rPr lang="en-US" dirty="0">
                <a:solidFill>
                  <a:srgbClr val="374151"/>
                </a:solidFill>
                <a:latin typeface="Times New Roman" panose="02020603050405020304" pitchFamily="18" charset="0"/>
                <a:cs typeface="Times New Roman" panose="02020603050405020304" pitchFamily="18" charset="0"/>
              </a:rPr>
              <a:t>: DFS is great for problems that involve </a:t>
            </a:r>
            <a:r>
              <a:rPr lang="en-US" dirty="0">
                <a:solidFill>
                  <a:srgbClr val="194CFF"/>
                </a:solidFill>
                <a:latin typeface="Times New Roman" panose="02020603050405020304" pitchFamily="18" charset="0"/>
                <a:cs typeface="Times New Roman" panose="02020603050405020304" pitchFamily="18" charset="0"/>
                <a:hlinkClick r:id="rId2"/>
              </a:rPr>
              <a:t>backtracking</a:t>
            </a:r>
            <a:r>
              <a:rPr lang="en-US" dirty="0">
                <a:solidFill>
                  <a:srgbClr val="374151"/>
                </a:solidFill>
                <a:latin typeface="Times New Roman" panose="02020603050405020304" pitchFamily="18" charset="0"/>
                <a:cs typeface="Times New Roman" panose="02020603050405020304" pitchFamily="18" charset="0"/>
              </a:rPr>
              <a:t>, like solving puzzles, detecting cycles, or performing topological sorting in a graph.</a:t>
            </a:r>
          </a:p>
          <a:p>
            <a:pPr defTabSz="914400">
              <a:lnSpc>
                <a:spcPts val="1575"/>
              </a:lnSpc>
              <a:spcAft>
                <a:spcPts val="600"/>
              </a:spcAft>
              <a:buFont typeface="Arial" panose="020B0604020202020204" pitchFamily="34" charset="0"/>
              <a:buChar char="•"/>
            </a:pPr>
            <a:r>
              <a:rPr lang="en-US" b="1" dirty="0">
                <a:solidFill>
                  <a:srgbClr val="374151"/>
                </a:solidFill>
                <a:latin typeface="Times New Roman" panose="02020603050405020304" pitchFamily="18" charset="0"/>
                <a:cs typeface="Times New Roman" panose="02020603050405020304" pitchFamily="18" charset="0"/>
              </a:rPr>
              <a:t>Memory Efficiency in Deep Graphs: </a:t>
            </a:r>
            <a:r>
              <a:rPr lang="en-US" dirty="0">
                <a:solidFill>
                  <a:srgbClr val="374151"/>
                </a:solidFill>
                <a:latin typeface="Times New Roman" panose="02020603050405020304" pitchFamily="18" charset="0"/>
                <a:cs typeface="Times New Roman" panose="02020603050405020304" pitchFamily="18" charset="0"/>
              </a:rPr>
              <a:t>DFS uses less memory on deep but narrow graphs, as it only needs to store a single branch at a time.</a:t>
            </a:r>
          </a:p>
          <a:p>
            <a:pPr defTabSz="914400">
              <a:lnSpc>
                <a:spcPts val="1575"/>
              </a:lnSpc>
              <a:spcAft>
                <a:spcPts val="600"/>
              </a:spcAft>
              <a:buFont typeface="Arial" panose="020B0604020202020204" pitchFamily="34" charset="0"/>
              <a:buChar char="•"/>
            </a:pPr>
            <a:r>
              <a:rPr lang="en-US" b="1" dirty="0">
                <a:solidFill>
                  <a:srgbClr val="374151"/>
                </a:solidFill>
                <a:latin typeface="Times New Roman" panose="02020603050405020304" pitchFamily="18" charset="0"/>
                <a:cs typeface="Times New Roman" panose="02020603050405020304" pitchFamily="18" charset="0"/>
              </a:rPr>
              <a:t>Tree Traversal:</a:t>
            </a:r>
            <a:r>
              <a:rPr lang="en-US" dirty="0">
                <a:solidFill>
                  <a:srgbClr val="374151"/>
                </a:solidFill>
                <a:latin typeface="Times New Roman" panose="02020603050405020304" pitchFamily="18" charset="0"/>
                <a:cs typeface="Times New Roman" panose="02020603050405020304" pitchFamily="18" charset="0"/>
              </a:rPr>
              <a:t> DFS is used for pre-order, in-order, and post-order traversal of trees</a:t>
            </a:r>
            <a:r>
              <a:rPr lang="en-US" dirty="0" smtClean="0">
                <a:solidFill>
                  <a:srgbClr val="374151"/>
                </a:solidFill>
                <a:latin typeface="Times New Roman" panose="02020603050405020304" pitchFamily="18" charset="0"/>
                <a:cs typeface="Times New Roman" panose="02020603050405020304" pitchFamily="18" charset="0"/>
              </a:rPr>
              <a:t>.</a:t>
            </a:r>
          </a:p>
          <a:p>
            <a:pPr defTabSz="914400">
              <a:lnSpc>
                <a:spcPts val="1575"/>
              </a:lnSpc>
              <a:spcAft>
                <a:spcPts val="600"/>
              </a:spcAft>
              <a:buFont typeface="Arial" panose="020B0604020202020204" pitchFamily="34" charset="0"/>
              <a:buChar char="•"/>
            </a:pPr>
            <a:endParaRPr lang="en-US" dirty="0">
              <a:solidFill>
                <a:srgbClr val="374151"/>
              </a:solidFill>
              <a:latin typeface="Times New Roman" panose="02020603050405020304" pitchFamily="18" charset="0"/>
              <a:cs typeface="Times New Roman" panose="02020603050405020304" pitchFamily="18" charset="0"/>
            </a:endParaRPr>
          </a:p>
          <a:p>
            <a:pPr defTabSz="914400"/>
            <a:r>
              <a:rPr lang="en-US" b="1" dirty="0">
                <a:solidFill>
                  <a:srgbClr val="0070C0"/>
                </a:solidFill>
                <a:latin typeface="Times New Roman" panose="02020603050405020304" pitchFamily="18" charset="0"/>
                <a:cs typeface="Times New Roman" panose="02020603050405020304" pitchFamily="18" charset="0"/>
              </a:rPr>
              <a:t>When to Use BFS:</a:t>
            </a:r>
          </a:p>
          <a:p>
            <a:pPr defTabSz="914400">
              <a:lnSpc>
                <a:spcPts val="1575"/>
              </a:lnSpc>
              <a:spcAft>
                <a:spcPts val="600"/>
              </a:spcAft>
              <a:buFont typeface="Arial" panose="020B0604020202020204" pitchFamily="34" charset="0"/>
              <a:buChar char="•"/>
            </a:pPr>
            <a:r>
              <a:rPr lang="en-US" b="1" dirty="0">
                <a:solidFill>
                  <a:srgbClr val="374151"/>
                </a:solidFill>
                <a:latin typeface="Times New Roman" panose="02020603050405020304" pitchFamily="18" charset="0"/>
                <a:cs typeface="Times New Roman" panose="02020603050405020304" pitchFamily="18" charset="0"/>
              </a:rPr>
              <a:t>Shortest Path in Unweighted Graphs:</a:t>
            </a:r>
            <a:r>
              <a:rPr lang="en-US" dirty="0">
                <a:solidFill>
                  <a:srgbClr val="374151"/>
                </a:solidFill>
                <a:latin typeface="Times New Roman" panose="02020603050405020304" pitchFamily="18" charset="0"/>
                <a:cs typeface="Times New Roman" panose="02020603050405020304" pitchFamily="18" charset="0"/>
              </a:rPr>
              <a:t> BFS is ideal for finding the shortest path in unweighted graphs because it explores all nodes at the current level before moving deeper.</a:t>
            </a:r>
          </a:p>
          <a:p>
            <a:pPr defTabSz="914400">
              <a:lnSpc>
                <a:spcPts val="1575"/>
              </a:lnSpc>
              <a:spcAft>
                <a:spcPts val="600"/>
              </a:spcAft>
              <a:buFont typeface="Arial" panose="020B0604020202020204" pitchFamily="34" charset="0"/>
              <a:buChar char="•"/>
            </a:pPr>
            <a:r>
              <a:rPr lang="en-US" b="1" dirty="0">
                <a:solidFill>
                  <a:srgbClr val="374151"/>
                </a:solidFill>
                <a:latin typeface="Times New Roman" panose="02020603050405020304" pitchFamily="18" charset="0"/>
                <a:cs typeface="Times New Roman" panose="02020603050405020304" pitchFamily="18" charset="0"/>
              </a:rPr>
              <a:t>Level-Order Traversal: </a:t>
            </a:r>
            <a:r>
              <a:rPr lang="en-US" dirty="0">
                <a:solidFill>
                  <a:srgbClr val="374151"/>
                </a:solidFill>
                <a:latin typeface="Times New Roman" panose="02020603050405020304" pitchFamily="18" charset="0"/>
                <a:cs typeface="Times New Roman" panose="02020603050405020304" pitchFamily="18" charset="0"/>
              </a:rPr>
              <a:t>BFS is perfect for level-order traversal of trees or graphs, visiting all nodes at the same depth.</a:t>
            </a:r>
          </a:p>
          <a:p>
            <a:pPr defTabSz="914400">
              <a:lnSpc>
                <a:spcPts val="1575"/>
              </a:lnSpc>
              <a:spcAft>
                <a:spcPts val="600"/>
              </a:spcAft>
              <a:buFont typeface="Arial" panose="020B0604020202020204" pitchFamily="34" charset="0"/>
              <a:buChar char="•"/>
            </a:pPr>
            <a:r>
              <a:rPr lang="en-US" b="1" dirty="0">
                <a:solidFill>
                  <a:srgbClr val="374151"/>
                </a:solidFill>
                <a:latin typeface="Times New Roman" panose="02020603050405020304" pitchFamily="18" charset="0"/>
                <a:cs typeface="Times New Roman" panose="02020603050405020304" pitchFamily="18" charset="0"/>
              </a:rPr>
              <a:t>Shallow/Wide Graphs: </a:t>
            </a:r>
            <a:r>
              <a:rPr lang="en-US" dirty="0">
                <a:solidFill>
                  <a:srgbClr val="374151"/>
                </a:solidFill>
                <a:latin typeface="Times New Roman" panose="02020603050405020304" pitchFamily="18" charset="0"/>
                <a:cs typeface="Times New Roman" panose="02020603050405020304" pitchFamily="18" charset="0"/>
              </a:rPr>
              <a:t>BFS works well on shallow but wide graphs, as it explores level by level and efficiently handles many nodes at a given depth.</a:t>
            </a:r>
          </a:p>
          <a:p>
            <a:pPr defTabSz="914400">
              <a:lnSpc>
                <a:spcPts val="1575"/>
              </a:lnSpc>
              <a:spcAft>
                <a:spcPts val="600"/>
              </a:spcAft>
              <a:buFont typeface="Arial" panose="020B0604020202020204" pitchFamily="34" charset="0"/>
              <a:buChar char="•"/>
            </a:pPr>
            <a:r>
              <a:rPr lang="en-US" b="1" dirty="0">
                <a:solidFill>
                  <a:srgbClr val="374151"/>
                </a:solidFill>
                <a:latin typeface="Times New Roman" panose="02020603050405020304" pitchFamily="18" charset="0"/>
                <a:cs typeface="Times New Roman" panose="02020603050405020304" pitchFamily="18" charset="0"/>
              </a:rPr>
              <a:t>Minimum Moves or Steps</a:t>
            </a:r>
            <a:r>
              <a:rPr lang="en-US" dirty="0">
                <a:solidFill>
                  <a:srgbClr val="374151"/>
                </a:solidFill>
                <a:latin typeface="Times New Roman" panose="02020603050405020304" pitchFamily="18" charset="0"/>
                <a:cs typeface="Times New Roman" panose="02020603050405020304" pitchFamily="18" charset="0"/>
              </a:rPr>
              <a:t>: Problems like finding the minimum number of moves (e.g., puzzles like Word Ladder) are better solved with BFS.</a:t>
            </a:r>
          </a:p>
        </p:txBody>
      </p:sp>
    </p:spTree>
    <p:extLst>
      <p:ext uri="{BB962C8B-B14F-4D97-AF65-F5344CB8AC3E}">
        <p14:creationId xmlns:p14="http://schemas.microsoft.com/office/powerpoint/2010/main" val="21829260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65" y="691971"/>
            <a:ext cx="7099891" cy="646331"/>
          </a:xfrm>
          <a:prstGeom prst="rect">
            <a:avLst/>
          </a:prstGeom>
        </p:spPr>
        <p:txBody>
          <a:bodyPr wrap="square">
            <a:spAutoFit/>
          </a:bodyPr>
          <a:lstStyle/>
          <a:p>
            <a:r>
              <a:rPr lang="en-US" b="1" dirty="0"/>
              <a:t>Problem Statement: </a:t>
            </a:r>
            <a:r>
              <a:rPr lang="en-US" dirty="0"/>
              <a:t>Given an undirected graph, return a vector of all nodes by traversing the graph using breadth-first search (BFS).</a:t>
            </a:r>
          </a:p>
        </p:txBody>
      </p:sp>
      <p:sp>
        <p:nvSpPr>
          <p:cNvPr id="5" name="Rectangle 4"/>
          <p:cNvSpPr/>
          <p:nvPr/>
        </p:nvSpPr>
        <p:spPr>
          <a:xfrm>
            <a:off x="388089" y="1502693"/>
            <a:ext cx="4356690" cy="535531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Approach:</a:t>
            </a:r>
          </a:p>
          <a:p>
            <a:r>
              <a:rPr lang="en-US" b="1" dirty="0">
                <a:latin typeface="Times New Roman" panose="02020603050405020304" pitchFamily="18" charset="0"/>
                <a:cs typeface="Times New Roman" panose="02020603050405020304" pitchFamily="18" charset="0"/>
              </a:rPr>
              <a:t>Initial Configuration:</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Queue data structure: follows FIFO, and will always contain the starting.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Visited array: an array initialized to 0</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BFS, we start with a “starting” node, mark it as visited, and push it into the queue data structure.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every iteration, we pop out the node ‘v’ and put it in the solution vector, as we are traversing this node.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All the unvisited adjacent nodes from ‘v’ are visited next and are pushed into the queue. The list of adjacent neighbors of the node can be accessed from the adjacency list.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Repeat steps 2 and 3 until the queue becomes empty, and this way you can easily traverse all the nodes in the graph.</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3907" y="1589725"/>
            <a:ext cx="4029075" cy="3676355"/>
          </a:xfrm>
          <a:prstGeom prst="rect">
            <a:avLst/>
          </a:prstGeom>
        </p:spPr>
      </p:pic>
    </p:spTree>
    <p:extLst>
      <p:ext uri="{BB962C8B-B14F-4D97-AF65-F5344CB8AC3E}">
        <p14:creationId xmlns:p14="http://schemas.microsoft.com/office/powerpoint/2010/main" val="2382065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26" y="967907"/>
            <a:ext cx="3136106"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a:spLocks noChangeArrowheads="1"/>
          </p:cNvSpPr>
          <p:nvPr/>
        </p:nvSpPr>
        <p:spPr bwMode="auto">
          <a:xfrm>
            <a:off x="3971261" y="275415"/>
            <a:ext cx="4649086" cy="6370975"/>
          </a:xfrm>
          <a:prstGeom prst="rect">
            <a:avLst/>
          </a:prstGeom>
          <a:solidFill>
            <a:srgbClr val="F9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BFS explores the graph level by level, starting from a chosen root node (vertex A in this case). Here's how the traversal proceeds:</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Initialization</a:t>
            </a:r>
            <a: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 latinLnBrk="0" hangingPunct="0">
              <a:lnSpc>
                <a:spcPct val="100000"/>
              </a:lnSpc>
              <a:spcBef>
                <a:spcPct val="0"/>
              </a:spcBef>
              <a:spcAft>
                <a:spcPct val="0"/>
              </a:spcAft>
              <a:buClrTx/>
              <a:buSzTx/>
              <a:buFontTx/>
              <a:buChar char="•"/>
              <a:tabLst/>
            </a:pPr>
            <a:r>
              <a:rPr kumimoji="0" lang="en-US" altLang="en-US" b="0" i="0" u="none" strike="noStrike" cap="none" normalizeH="0" baseline="0" dirty="0" err="1" smtClean="0">
                <a:ln>
                  <a:noFill/>
                </a:ln>
                <a:solidFill>
                  <a:srgbClr val="2C3A48"/>
                </a:solidFill>
                <a:effectLst/>
                <a:latin typeface="Times New Roman" panose="02020603050405020304" pitchFamily="18" charset="0"/>
                <a:cs typeface="Times New Roman" panose="02020603050405020304" pitchFamily="18" charset="0"/>
              </a:rPr>
              <a:t>Enqueue</a:t>
            </a:r>
            <a: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 the starting node A into a queue.</a:t>
            </a:r>
          </a:p>
          <a:p>
            <a:pPr marL="457200" marR="0" lvl="1" indent="0" algn="l" defTabSz="914400" rtl="0" eaLnBrk="0" fontAlgn="b"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Mark A as visited to avoid revisiting it.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Exploration</a:t>
            </a:r>
            <a: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Step 1</a:t>
            </a:r>
            <a: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smtClean="0">
                <a:ln>
                  <a:noFill/>
                </a:ln>
                <a:solidFill>
                  <a:srgbClr val="2C3A48"/>
                </a:solidFill>
                <a:effectLst/>
                <a:latin typeface="Times New Roman" panose="02020603050405020304" pitchFamily="18" charset="0"/>
                <a:cs typeface="Times New Roman" panose="02020603050405020304" pitchFamily="18" charset="0"/>
              </a:rPr>
              <a:t>Dequeue</a:t>
            </a:r>
            <a: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 A from the queue (current node) and visit it. Then </a:t>
            </a:r>
            <a:r>
              <a:rPr kumimoji="0" lang="en-US" altLang="en-US" b="0" i="0" u="none" strike="noStrike" cap="none" normalizeH="0" baseline="0" dirty="0" err="1" smtClean="0">
                <a:ln>
                  <a:noFill/>
                </a:ln>
                <a:solidFill>
                  <a:srgbClr val="2C3A48"/>
                </a:solidFill>
                <a:effectLst/>
                <a:latin typeface="Times New Roman" panose="02020603050405020304" pitchFamily="18" charset="0"/>
                <a:cs typeface="Times New Roman" panose="02020603050405020304" pitchFamily="18" charset="0"/>
              </a:rPr>
              <a:t>enqueue</a:t>
            </a:r>
            <a: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 its neighbors B and C, and mark them as visited.</a:t>
            </a:r>
          </a:p>
          <a:p>
            <a:pPr marL="457200" marR="0" lvl="1" indent="0" algn="l" defTabSz="914400" rtl="0" eaLnBrk="0" fontAlgn="b"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Step 2</a:t>
            </a:r>
            <a: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smtClean="0">
                <a:ln>
                  <a:noFill/>
                </a:ln>
                <a:solidFill>
                  <a:srgbClr val="2C3A48"/>
                </a:solidFill>
                <a:effectLst/>
                <a:latin typeface="Times New Roman" panose="02020603050405020304" pitchFamily="18" charset="0"/>
                <a:cs typeface="Times New Roman" panose="02020603050405020304" pitchFamily="18" charset="0"/>
              </a:rPr>
              <a:t>Dequeue</a:t>
            </a:r>
            <a: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 B and visit it. Then </a:t>
            </a:r>
            <a:r>
              <a:rPr kumimoji="0" lang="en-US" altLang="en-US" b="0" i="0" u="none" strike="noStrike" cap="none" normalizeH="0" baseline="0" dirty="0" err="1" smtClean="0">
                <a:ln>
                  <a:noFill/>
                </a:ln>
                <a:solidFill>
                  <a:srgbClr val="2C3A48"/>
                </a:solidFill>
                <a:effectLst/>
                <a:latin typeface="Times New Roman" panose="02020603050405020304" pitchFamily="18" charset="0"/>
                <a:cs typeface="Times New Roman" panose="02020603050405020304" pitchFamily="18" charset="0"/>
              </a:rPr>
              <a:t>enqueue</a:t>
            </a:r>
            <a: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 its neighbors D and E, marking them as visited.</a:t>
            </a:r>
          </a:p>
          <a:p>
            <a:pPr marL="457200" marR="0" lvl="1" indent="0" algn="l" defTabSz="914400" rtl="0" eaLnBrk="0" fontAlgn="b"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Step 3</a:t>
            </a:r>
            <a: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smtClean="0">
                <a:ln>
                  <a:noFill/>
                </a:ln>
                <a:solidFill>
                  <a:srgbClr val="2C3A48"/>
                </a:solidFill>
                <a:effectLst/>
                <a:latin typeface="Times New Roman" panose="02020603050405020304" pitchFamily="18" charset="0"/>
                <a:cs typeface="Times New Roman" panose="02020603050405020304" pitchFamily="18" charset="0"/>
              </a:rPr>
              <a:t>Dequeue</a:t>
            </a:r>
            <a: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 C and visit it. Then </a:t>
            </a:r>
            <a:r>
              <a:rPr kumimoji="0" lang="en-US" altLang="en-US" b="0" i="0" u="none" strike="noStrike" cap="none" normalizeH="0" baseline="0" dirty="0" err="1" smtClean="0">
                <a:ln>
                  <a:noFill/>
                </a:ln>
                <a:solidFill>
                  <a:srgbClr val="2C3A48"/>
                </a:solidFill>
                <a:effectLst/>
                <a:latin typeface="Times New Roman" panose="02020603050405020304" pitchFamily="18" charset="0"/>
                <a:cs typeface="Times New Roman" panose="02020603050405020304" pitchFamily="18" charset="0"/>
              </a:rPr>
              <a:t>enqueue</a:t>
            </a:r>
            <a: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 its neighbor F, and mark F as visited.</a:t>
            </a:r>
          </a:p>
          <a:p>
            <a:pPr marL="457200" marR="0" lvl="1" indent="0" algn="l" defTabSz="914400" rtl="0" eaLnBrk="0" fontAlgn="b"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Step 4</a:t>
            </a:r>
            <a: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smtClean="0">
                <a:ln>
                  <a:noFill/>
                </a:ln>
                <a:solidFill>
                  <a:srgbClr val="2C3A48"/>
                </a:solidFill>
                <a:effectLst/>
                <a:latin typeface="Times New Roman" panose="02020603050405020304" pitchFamily="18" charset="0"/>
                <a:cs typeface="Times New Roman" panose="02020603050405020304" pitchFamily="18" charset="0"/>
              </a:rPr>
              <a:t>Dequeue</a:t>
            </a:r>
            <a: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 D and visit it. Since D has no neighbors, move to the next node.</a:t>
            </a:r>
          </a:p>
          <a:p>
            <a:pPr marL="457200" marR="0" lvl="1" indent="0" algn="l" defTabSz="914400" rtl="0" eaLnBrk="0" fontAlgn="b"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Step 5</a:t>
            </a:r>
            <a: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smtClean="0">
                <a:ln>
                  <a:noFill/>
                </a:ln>
                <a:solidFill>
                  <a:srgbClr val="2C3A48"/>
                </a:solidFill>
                <a:effectLst/>
                <a:latin typeface="Times New Roman" panose="02020603050405020304" pitchFamily="18" charset="0"/>
                <a:cs typeface="Times New Roman" panose="02020603050405020304" pitchFamily="18" charset="0"/>
              </a:rPr>
              <a:t>Dequeue</a:t>
            </a:r>
            <a: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 E and visit it. Similarly, E has no neighbors.</a:t>
            </a:r>
          </a:p>
          <a:p>
            <a:pPr marL="457200" marR="0" lvl="1" indent="0" algn="l" defTabSz="914400" rtl="0" eaLnBrk="0" fontAlgn="b"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Step 6</a:t>
            </a:r>
            <a: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smtClean="0">
                <a:ln>
                  <a:noFill/>
                </a:ln>
                <a:solidFill>
                  <a:srgbClr val="2C3A48"/>
                </a:solidFill>
                <a:effectLst/>
                <a:latin typeface="Times New Roman" panose="02020603050405020304" pitchFamily="18" charset="0"/>
                <a:cs typeface="Times New Roman" panose="02020603050405020304" pitchFamily="18" charset="0"/>
              </a:rPr>
              <a:t>Dequeue</a:t>
            </a:r>
            <a: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 F and visit it. F has no neighbors.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4"/>
          <p:cNvSpPr>
            <a:spLocks noChangeArrowheads="1"/>
          </p:cNvSpPr>
          <p:nvPr/>
        </p:nvSpPr>
        <p:spPr bwMode="auto">
          <a:xfrm>
            <a:off x="633528" y="4164864"/>
            <a:ext cx="2847809" cy="1107996"/>
          </a:xfrm>
          <a:prstGeom prst="rect">
            <a:avLst/>
          </a:prstGeom>
          <a:solidFill>
            <a:srgbClr val="F9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Final BFS Traversal Order:</a:t>
            </a:r>
          </a:p>
          <a:p>
            <a:pPr marL="0" marR="0" lvl="0" indent="0" algn="l" defTabSz="914400" rtl="0" eaLnBrk="0" fontAlgn="b"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The nodes are visited in the following order:</a:t>
            </a:r>
            <a:b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smtClean="0">
                <a:ln>
                  <a:noFill/>
                </a:ln>
                <a:solidFill>
                  <a:srgbClr val="2C3A48"/>
                </a:solidFill>
                <a:effectLst/>
                <a:latin typeface="Times New Roman" panose="02020603050405020304" pitchFamily="18" charset="0"/>
                <a:cs typeface="Times New Roman" panose="02020603050405020304" pitchFamily="18" charset="0"/>
              </a:rPr>
              <a:t>A -&gt; B -&gt; C -&gt; D -&gt; E -&gt; F</a:t>
            </a:r>
            <a:endParaRPr kumimoji="0" lang="en-US" altLang="en-US" sz="4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31253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96464" y="117699"/>
            <a:ext cx="7368362" cy="6740307"/>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from collections import </a:t>
            </a:r>
            <a:r>
              <a:rPr lang="en-US" sz="1600" dirty="0" err="1">
                <a:latin typeface="Times New Roman" panose="02020603050405020304" pitchFamily="18" charset="0"/>
                <a:cs typeface="Times New Roman" panose="02020603050405020304" pitchFamily="18" charset="0"/>
              </a:rPr>
              <a:t>deque</a:t>
            </a: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err="1">
                <a:latin typeface="Times New Roman" panose="02020603050405020304" pitchFamily="18" charset="0"/>
                <a:cs typeface="Times New Roman" panose="02020603050405020304" pitchFamily="18" charset="0"/>
              </a:rPr>
              <a:t>def</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bfs</a:t>
            </a:r>
            <a:r>
              <a:rPr lang="en-US" sz="1600" dirty="0">
                <a:latin typeface="Times New Roman" panose="02020603050405020304" pitchFamily="18" charset="0"/>
                <a:cs typeface="Times New Roman" panose="02020603050405020304" pitchFamily="18" charset="0"/>
              </a:rPr>
              <a:t>(graph, </a:t>
            </a:r>
            <a:r>
              <a:rPr lang="en-US" sz="1600" dirty="0" err="1">
                <a:latin typeface="Times New Roman" panose="02020603050405020304" pitchFamily="18" charset="0"/>
                <a:cs typeface="Times New Roman" panose="02020603050405020304" pitchFamily="18" charset="0"/>
              </a:rPr>
              <a:t>start_vertex</a:t>
            </a:r>
            <a:r>
              <a:rPr lang="en-US" sz="1600" dirty="0">
                <a:latin typeface="Times New Roman" panose="02020603050405020304" pitchFamily="18" charset="0"/>
                <a:cs typeface="Times New Roman" panose="02020603050405020304" pitchFamily="18" charset="0"/>
              </a:rPr>
              <a:t>):</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visited = set()</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queue = </a:t>
            </a:r>
            <a:r>
              <a:rPr lang="en-US" sz="1600" dirty="0" err="1">
                <a:latin typeface="Times New Roman" panose="02020603050405020304" pitchFamily="18" charset="0"/>
                <a:cs typeface="Times New Roman" panose="02020603050405020304" pitchFamily="18" charset="0"/>
              </a:rPr>
              <a:t>deque</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start_vertex</a:t>
            </a:r>
            <a:r>
              <a:rPr lang="en-US" sz="1600" dirty="0">
                <a:latin typeface="Times New Roman" panose="02020603050405020304" pitchFamily="18" charset="0"/>
                <a:cs typeface="Times New Roman" panose="02020603050405020304" pitchFamily="18" charset="0"/>
              </a:rPr>
              <a:t>])</a:t>
            </a:r>
            <a:br>
              <a:rPr lang="en-US" sz="1600" dirty="0">
                <a:latin typeface="Times New Roman" panose="02020603050405020304" pitchFamily="18" charset="0"/>
                <a:cs typeface="Times New Roman" panose="02020603050405020304" pitchFamily="18" charset="0"/>
              </a:rPr>
            </a:br>
            <a:r>
              <a:rPr lang="en-US" sz="1600" dirty="0" err="1">
                <a:latin typeface="Times New Roman" panose="02020603050405020304" pitchFamily="18" charset="0"/>
                <a:cs typeface="Times New Roman" panose="02020603050405020304" pitchFamily="18" charset="0"/>
              </a:rPr>
              <a:t>visited.add</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start_vertex</a:t>
            </a:r>
            <a:r>
              <a:rPr lang="en-US" sz="1600" dirty="0">
                <a:latin typeface="Times New Roman" panose="02020603050405020304" pitchFamily="18" charset="0"/>
                <a:cs typeface="Times New Roman" panose="02020603050405020304" pitchFamily="18" charset="0"/>
              </a:rPr>
              <a:t>)</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while queue:</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vertex = </a:t>
            </a:r>
            <a:r>
              <a:rPr lang="en-US" sz="1600" dirty="0" err="1">
                <a:latin typeface="Times New Roman" panose="02020603050405020304" pitchFamily="18" charset="0"/>
                <a:cs typeface="Times New Roman" panose="02020603050405020304" pitchFamily="18" charset="0"/>
              </a:rPr>
              <a:t>queue.popleft</a:t>
            </a:r>
            <a:r>
              <a:rPr lang="en-US" sz="1600" dirty="0">
                <a:latin typeface="Times New Roman" panose="02020603050405020304" pitchFamily="18" charset="0"/>
                <a:cs typeface="Times New Roman" panose="02020603050405020304" pitchFamily="18" charset="0"/>
              </a:rPr>
              <a:t>()</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print(vertex, end="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for neighbor in graph[vertex]:</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if neighbor not in visited:</a:t>
            </a:r>
            <a:br>
              <a:rPr lang="en-US" sz="1600" dirty="0">
                <a:latin typeface="Times New Roman" panose="02020603050405020304" pitchFamily="18" charset="0"/>
                <a:cs typeface="Times New Roman" panose="02020603050405020304" pitchFamily="18" charset="0"/>
              </a:rPr>
            </a:br>
            <a:r>
              <a:rPr lang="en-US" sz="1600" dirty="0" err="1">
                <a:latin typeface="Times New Roman" panose="02020603050405020304" pitchFamily="18" charset="0"/>
                <a:cs typeface="Times New Roman" panose="02020603050405020304" pitchFamily="18" charset="0"/>
              </a:rPr>
              <a:t>visited.add</a:t>
            </a:r>
            <a:r>
              <a:rPr lang="en-US" sz="1600" dirty="0">
                <a:latin typeface="Times New Roman" panose="02020603050405020304" pitchFamily="18" charset="0"/>
                <a:cs typeface="Times New Roman" panose="02020603050405020304" pitchFamily="18" charset="0"/>
              </a:rPr>
              <a:t>(neighbor)</a:t>
            </a:r>
            <a:br>
              <a:rPr lang="en-US" sz="1600" dirty="0">
                <a:latin typeface="Times New Roman" panose="02020603050405020304" pitchFamily="18" charset="0"/>
                <a:cs typeface="Times New Roman" panose="02020603050405020304" pitchFamily="18" charset="0"/>
              </a:rPr>
            </a:br>
            <a:r>
              <a:rPr lang="en-US" sz="1600" dirty="0" err="1">
                <a:latin typeface="Times New Roman" panose="02020603050405020304" pitchFamily="18" charset="0"/>
                <a:cs typeface="Times New Roman" panose="02020603050405020304" pitchFamily="18" charset="0"/>
              </a:rPr>
              <a:t>queue.append</a:t>
            </a:r>
            <a:r>
              <a:rPr lang="en-US" sz="1600" dirty="0">
                <a:latin typeface="Times New Roman" panose="02020603050405020304" pitchFamily="18" charset="0"/>
                <a:cs typeface="Times New Roman" panose="02020603050405020304" pitchFamily="18" charset="0"/>
              </a:rPr>
              <a:t>(neighbor)</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Example graph represented as an adjacency list</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graph =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 ['B', 'C'],</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'B': ['D', 'E'],</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'C': ['F'],</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'D':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'F':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err="1">
                <a:latin typeface="Times New Roman" panose="02020603050405020304" pitchFamily="18" charset="0"/>
                <a:cs typeface="Times New Roman" panose="02020603050405020304" pitchFamily="18" charset="0"/>
              </a:rPr>
              <a:t>bfs</a:t>
            </a:r>
            <a:r>
              <a:rPr lang="en-US" sz="1600" dirty="0">
                <a:latin typeface="Times New Roman" panose="02020603050405020304" pitchFamily="18" charset="0"/>
                <a:cs typeface="Times New Roman" panose="02020603050405020304" pitchFamily="18" charset="0"/>
              </a:rPr>
              <a:t>(graph, 'A')</a:t>
            </a:r>
          </a:p>
        </p:txBody>
      </p:sp>
      <p:sp>
        <p:nvSpPr>
          <p:cNvPr id="5" name="TextBox 4"/>
          <p:cNvSpPr txBox="1"/>
          <p:nvPr/>
        </p:nvSpPr>
        <p:spPr>
          <a:xfrm>
            <a:off x="598082" y="744279"/>
            <a:ext cx="2094612"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Python Code for BFS</a:t>
            </a:r>
            <a:endParaRPr lang="en-US" dirty="0"/>
          </a:p>
        </p:txBody>
      </p:sp>
    </p:spTree>
    <p:extLst>
      <p:ext uri="{BB962C8B-B14F-4D97-AF65-F5344CB8AC3E}">
        <p14:creationId xmlns:p14="http://schemas.microsoft.com/office/powerpoint/2010/main" val="4369840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Uniform Cost Search (UCS)</a:t>
            </a:r>
          </a:p>
        </p:txBody>
      </p:sp>
      <p:sp>
        <p:nvSpPr>
          <p:cNvPr id="3" name="Content Placeholder 2"/>
          <p:cNvSpPr>
            <a:spLocks noGrp="1"/>
          </p:cNvSpPr>
          <p:nvPr>
            <p:ph idx="1"/>
          </p:nvPr>
        </p:nvSpPr>
        <p:spPr/>
        <p:txBody>
          <a:bodyPr/>
          <a:lstStyle/>
          <a:p>
            <a:r>
              <a:t>Expands the node with the lowest path cost</a:t>
            </a:r>
          </a:p>
          <a:p>
            <a:r>
              <a:t>Uses a priority queue</a:t>
            </a:r>
          </a:p>
          <a:p>
            <a:r>
              <a:t>Completeness &amp; Optimality: Yes</a:t>
            </a:r>
          </a:p>
          <a:p>
            <a:r>
              <a:t>Time/Space: O(b^C*/ε)</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Introduction to Search in AI</a:t>
            </a:r>
          </a:p>
        </p:txBody>
      </p:sp>
      <p:sp>
        <p:nvSpPr>
          <p:cNvPr id="3" name="Content Placeholder 2"/>
          <p:cNvSpPr>
            <a:spLocks noGrp="1"/>
          </p:cNvSpPr>
          <p:nvPr>
            <p:ph idx="1"/>
          </p:nvPr>
        </p:nvSpPr>
        <p:spPr/>
        <p:txBody>
          <a:bodyPr/>
          <a:lstStyle/>
          <a:p>
            <a:r>
              <a:t>Search is fundamental to problem-solving in AI.</a:t>
            </a:r>
          </a:p>
          <a:p>
            <a:r>
              <a:t>Many AI problems can be modeled as search problems.</a:t>
            </a:r>
          </a:p>
          <a:p>
            <a:r>
              <a:t>Examples: Finding a route on a map, Solving puzzles, Game playing</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Comparison Table (Uninformed)</a:t>
            </a:r>
          </a:p>
        </p:txBody>
      </p:sp>
      <p:sp>
        <p:nvSpPr>
          <p:cNvPr id="3" name="Content Placeholder 2"/>
          <p:cNvSpPr>
            <a:spLocks noGrp="1"/>
          </p:cNvSpPr>
          <p:nvPr>
            <p:ph idx="1"/>
          </p:nvPr>
        </p:nvSpPr>
        <p:spPr/>
        <p:txBody>
          <a:bodyPr/>
          <a:lstStyle/>
          <a:p>
            <a:r>
              <a:t>BFS - Complete: Yes, Optimal: Yes, Time: O(b^d), Space: O(b^d)</a:t>
            </a:r>
          </a:p>
          <a:p>
            <a:r>
              <a:t>DFS - Complete: No, Optimal: No, Time: O(b^m), Space: O(bm)</a:t>
            </a:r>
          </a:p>
          <a:p>
            <a:r>
              <a:t>UCS - Complete: Yes, Optimal: Yes, Time/Space: O(b^C*/ε)</a:t>
            </a:r>
          </a:p>
        </p:txBody>
      </p:sp>
      <p:sp>
        <p:nvSpPr>
          <p:cNvPr id="4" name="Rectangle 3"/>
          <p:cNvSpPr/>
          <p:nvPr/>
        </p:nvSpPr>
        <p:spPr>
          <a:xfrm>
            <a:off x="1739153" y="5029217"/>
            <a:ext cx="4572000" cy="923330"/>
          </a:xfrm>
          <a:prstGeom prst="rect">
            <a:avLst/>
          </a:prstGeom>
        </p:spPr>
        <p:txBody>
          <a:bodyPr>
            <a:spAutoFit/>
          </a:bodyPr>
          <a:lstStyle/>
          <a:p>
            <a:r>
              <a:rPr lang="en-US" dirty="0"/>
              <a:t>•	BFS expanding layer by layer</a:t>
            </a:r>
          </a:p>
          <a:p>
            <a:r>
              <a:rPr lang="en-US" dirty="0"/>
              <a:t>•	DFS going deep</a:t>
            </a:r>
          </a:p>
          <a:p>
            <a:r>
              <a:rPr lang="en-US" dirty="0" smtClean="0"/>
              <a:t>•</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u="sng" dirty="0">
                <a:latin typeface="Times New Roman" panose="02020603050405020304" pitchFamily="18" charset="0"/>
                <a:cs typeface="Times New Roman" panose="02020603050405020304" pitchFamily="18" charset="0"/>
              </a:rPr>
              <a:t>Breadth First Search</a:t>
            </a:r>
            <a:endParaRPr lang="en-IN"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In Breadth First Search(BFS), the root node of the graph is expanded first, then all the successor nodes are expanded and then their successor and so on i.e. the nodes are expanded level wise starting at root level.</a:t>
            </a:r>
          </a:p>
          <a:p>
            <a:pPr lvl="0"/>
            <a:r>
              <a:rPr lang="en-IN" dirty="0">
                <a:latin typeface="Times New Roman" panose="02020603050405020304" pitchFamily="18" charset="0"/>
                <a:cs typeface="Times New Roman" panose="02020603050405020304" pitchFamily="18" charset="0"/>
              </a:rPr>
              <a:t>For Example :</a:t>
            </a:r>
          </a:p>
          <a:p>
            <a:pPr marL="0" indent="0">
              <a:buNone/>
            </a:pPr>
            <a:r>
              <a:rPr lang="en-IN" dirty="0">
                <a:latin typeface="Times New Roman" panose="02020603050405020304" pitchFamily="18" charset="0"/>
                <a:cs typeface="Times New Roman" panose="02020603050405020304" pitchFamily="18" charset="0"/>
              </a:rPr>
              <a:t> </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4108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31" y="211701"/>
            <a:ext cx="8032376" cy="6864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40101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sz="2400" u="sng" dirty="0">
                <a:latin typeface="Times New Roman" panose="02020603050405020304" pitchFamily="18" charset="0"/>
                <a:cs typeface="Times New Roman" panose="02020603050405020304" pitchFamily="18" charset="0"/>
              </a:rPr>
              <a:t>Depth First Search</a:t>
            </a:r>
            <a:endParaRPr lang="en-IN" sz="2400" dirty="0">
              <a:latin typeface="Times New Roman" panose="02020603050405020304" pitchFamily="18" charset="0"/>
              <a:cs typeface="Times New Roman" panose="02020603050405020304" pitchFamily="18" charset="0"/>
            </a:endParaRPr>
          </a:p>
          <a:p>
            <a:pPr lvl="0"/>
            <a:r>
              <a:rPr lang="en-IN" sz="2400" dirty="0">
                <a:latin typeface="Times New Roman" panose="02020603050405020304" pitchFamily="18" charset="0"/>
                <a:cs typeface="Times New Roman" panose="02020603050405020304" pitchFamily="18" charset="0"/>
              </a:rPr>
              <a:t>In Depth First Search(DFS), the deepest node is expanded in the current unexplored node of the search tree. The search goes into depth until there is no more successor nodes.</a:t>
            </a:r>
          </a:p>
          <a:p>
            <a:pPr lvl="0"/>
            <a:r>
              <a:rPr lang="en-IN" sz="2400" dirty="0">
                <a:latin typeface="Times New Roman" panose="02020603050405020304" pitchFamily="18" charset="0"/>
                <a:cs typeface="Times New Roman" panose="02020603050405020304" pitchFamily="18" charset="0"/>
              </a:rPr>
              <a:t>For Example :</a:t>
            </a: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31194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650" y="268942"/>
            <a:ext cx="6284258" cy="6320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51309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1950" y="277336"/>
            <a:ext cx="8324850" cy="1200329"/>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Example: </a:t>
            </a:r>
          </a:p>
          <a:p>
            <a:r>
              <a:rPr lang="en-US" dirty="0">
                <a:latin typeface="Times New Roman" panose="02020603050405020304" pitchFamily="18" charset="0"/>
                <a:cs typeface="Times New Roman" panose="02020603050405020304" pitchFamily="18" charset="0"/>
              </a:rPr>
              <a:t>Question. Which solution would DFS find to move from node S to node G if run on the graph below? </a:t>
            </a:r>
          </a:p>
          <a:p>
            <a:r>
              <a:rPr lang="en-US" dirty="0">
                <a:latin typeface="Times New Roman" panose="02020603050405020304" pitchFamily="18" charset="0"/>
                <a:cs typeface="Times New Roman" panose="02020603050405020304" pitchFamily="18" charset="0"/>
              </a:rPr>
              <a:t> </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6076" y="1435435"/>
            <a:ext cx="5337224" cy="164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90700" y="3485287"/>
            <a:ext cx="4572000" cy="1754326"/>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Solution. The equivalent search tree for the above graph is as follows. As DFS traverses the tree "deepest node first", it would always pick the deeper branch until it reaches the solution (or it runs out of nodes, and goes to the next branch). The traversal is shown in blue arrows.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1688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2682" y="902493"/>
            <a:ext cx="3515555" cy="4025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241800" y="522744"/>
            <a:ext cx="4572000" cy="5355312"/>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Path:   S -&gt; A -&gt; B -&gt; C -&gt; G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d        = the depth of the search tree = the number of levels of the search tree.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ni</a:t>
            </a:r>
            <a:r>
              <a:rPr lang="en-US" dirty="0">
                <a:latin typeface="Times New Roman" panose="02020603050405020304" pitchFamily="18" charset="0"/>
                <a:cs typeface="Times New Roman" panose="02020603050405020304" pitchFamily="18" charset="0"/>
              </a:rPr>
              <a:t>        = number of nodes in level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Time complexity: Equivalent to the number of nodes traversed in DFS. T(n)=1+n2+n3+...+</a:t>
            </a:r>
            <a:r>
              <a:rPr lang="en-US" dirty="0" err="1">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=O(</a:t>
            </a:r>
            <a:r>
              <a:rPr lang="en-US" dirty="0" err="1">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T(n)=1+n2+n3+...+</a:t>
            </a:r>
            <a:r>
              <a:rPr lang="en-US" dirty="0" err="1">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=O(</a:t>
            </a:r>
            <a:r>
              <a:rPr lang="en-US" dirty="0" err="1">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Space complexity: Equivalent to how large can the fringe get. S(n)=O(</a:t>
            </a:r>
            <a:r>
              <a:rPr lang="en-US" dirty="0" err="1">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S(n)=O(</a:t>
            </a:r>
            <a:r>
              <a:rPr lang="en-US" dirty="0" err="1">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Completeness: DFS is complete if the search tree is finite, meaning for a given finite search tree, DFS will come up with a solution if it exists. </a:t>
            </a:r>
          </a:p>
          <a:p>
            <a:r>
              <a:rPr lang="en-US" dirty="0">
                <a:latin typeface="Times New Roman" panose="02020603050405020304" pitchFamily="18" charset="0"/>
                <a:cs typeface="Times New Roman" panose="02020603050405020304" pitchFamily="18" charset="0"/>
              </a:rPr>
              <a:t>Optimality: DFS is not optimal, meaning the number of steps in reaching the solution, or the cost spent in reaching it is high. </a:t>
            </a:r>
          </a:p>
        </p:txBody>
      </p:sp>
    </p:spTree>
    <p:extLst>
      <p:ext uri="{BB962C8B-B14F-4D97-AF65-F5344CB8AC3E}">
        <p14:creationId xmlns:p14="http://schemas.microsoft.com/office/powerpoint/2010/main" val="16408272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5250" y="212636"/>
            <a:ext cx="4572000" cy="830997"/>
          </a:xfrm>
          <a:prstGeom prst="rect">
            <a:avLst/>
          </a:prstGeom>
        </p:spPr>
        <p:txBody>
          <a:bodyPr>
            <a:spAutoFit/>
          </a:bodyPr>
          <a:lstStyle/>
          <a:p>
            <a:r>
              <a:rPr lang="en-US" sz="1600" dirty="0"/>
              <a:t>Example: </a:t>
            </a:r>
          </a:p>
          <a:p>
            <a:r>
              <a:rPr lang="en-US" sz="1600" dirty="0"/>
              <a:t>Question. Which solution would BFS find to move from node S to node G if run on the graph below? </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1908" y="1043633"/>
            <a:ext cx="4419983" cy="199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889500" y="1075721"/>
            <a:ext cx="3803650" cy="1815882"/>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Solution. The equivalent search tree for the above graph is as follows. As BFS traverses the tree "shallowest node first", it would always pick the shallower branch until it reaches the solution (or it runs out of nodes, and goes to the next branch). The traversal is shown in blue arrows. </a:t>
            </a:r>
            <a:endParaRPr lang="en-IN" sz="1600" dirty="0">
              <a:latin typeface="Times New Roman" panose="02020603050405020304" pitchFamily="18" charset="0"/>
              <a:cs typeface="Times New Roman" panose="02020603050405020304" pitchFamily="18"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67" y="3037198"/>
            <a:ext cx="3559158" cy="336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327525" y="2891603"/>
            <a:ext cx="4572000" cy="3785652"/>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Path: S -&gt; D -&gt; G </a:t>
            </a:r>
          </a:p>
          <a:p>
            <a:r>
              <a:rPr lang="en-US" sz="1600" dirty="0">
                <a:latin typeface="Times New Roman" panose="02020603050405020304" pitchFamily="18" charset="0"/>
                <a:cs typeface="Times New Roman" panose="02020603050405020304" pitchFamily="18" charset="0"/>
              </a:rPr>
              <a:t> s        </a:t>
            </a:r>
            <a:r>
              <a:rPr lang="en-US" sz="1600" dirty="0" err="1">
                <a:latin typeface="Times New Roman" panose="02020603050405020304" pitchFamily="18" charset="0"/>
                <a:cs typeface="Times New Roman" panose="02020603050405020304" pitchFamily="18" charset="0"/>
              </a:rPr>
              <a:t>s</a:t>
            </a:r>
            <a:r>
              <a:rPr lang="en-US" sz="1600" dirty="0">
                <a:latin typeface="Times New Roman" panose="02020603050405020304" pitchFamily="18" charset="0"/>
                <a:cs typeface="Times New Roman" panose="02020603050405020304" pitchFamily="18" charset="0"/>
              </a:rPr>
              <a:t>        = the depth of the shallowest solution. </a:t>
            </a:r>
          </a:p>
          <a:p>
            <a:r>
              <a:rPr lang="en-US" sz="1600" dirty="0" err="1">
                <a:latin typeface="Times New Roman" panose="02020603050405020304" pitchFamily="18" charset="0"/>
                <a:cs typeface="Times New Roman" panose="02020603050405020304" pitchFamily="18" charset="0"/>
              </a:rPr>
              <a:t>ni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ni</a:t>
            </a:r>
            <a:r>
              <a:rPr lang="en-US" sz="1600" dirty="0">
                <a:latin typeface="Times New Roman" panose="02020603050405020304" pitchFamily="18" charset="0"/>
                <a:cs typeface="Times New Roman" panose="02020603050405020304" pitchFamily="18" charset="0"/>
              </a:rPr>
              <a:t>        = number of nodes in level </a:t>
            </a:r>
            <a:r>
              <a:rPr lang="en-US" sz="1600" dirty="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 </a:t>
            </a:r>
          </a:p>
          <a:p>
            <a:r>
              <a:rPr lang="en-US" sz="1600" dirty="0">
                <a:latin typeface="Times New Roman" panose="02020603050405020304" pitchFamily="18" charset="0"/>
                <a:cs typeface="Times New Roman" panose="02020603050405020304" pitchFamily="18" charset="0"/>
              </a:rPr>
              <a:t>Time complexity: Equivalent to the number of nodes traversed in BFS until the shallowest solution. T(n)=1+n2+n3+...+ns=O(ns)        T(n)=1+n2+n3+...+ns=O(ns)        </a:t>
            </a:r>
          </a:p>
          <a:p>
            <a:r>
              <a:rPr lang="en-US" sz="1600" dirty="0">
                <a:latin typeface="Times New Roman" panose="02020603050405020304" pitchFamily="18" charset="0"/>
                <a:cs typeface="Times New Roman" panose="02020603050405020304" pitchFamily="18" charset="0"/>
              </a:rPr>
              <a:t>Space complexity: Equivalent to how large can the fringe get. S(n)=O(ns)        S(n)=O(ns)        </a:t>
            </a:r>
          </a:p>
          <a:p>
            <a:r>
              <a:rPr lang="en-US" sz="1600" dirty="0">
                <a:latin typeface="Times New Roman" panose="02020603050405020304" pitchFamily="18" charset="0"/>
                <a:cs typeface="Times New Roman" panose="02020603050405020304" pitchFamily="18" charset="0"/>
              </a:rPr>
              <a:t>Completeness: BFS is complete, meaning for a given search tree, BFS will come up with a solution if it exists.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Optimality: BFS is optimal as long as the costs of all edges are equal. </a:t>
            </a:r>
          </a:p>
        </p:txBody>
      </p:sp>
    </p:spTree>
    <p:extLst>
      <p:ext uri="{BB962C8B-B14F-4D97-AF65-F5344CB8AC3E}">
        <p14:creationId xmlns:p14="http://schemas.microsoft.com/office/powerpoint/2010/main" val="230515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7550" y="1764943"/>
            <a:ext cx="7670800" cy="3416320"/>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Uniform Cost Search (UCS) Algorithm</a:t>
            </a:r>
          </a:p>
          <a:p>
            <a:r>
              <a:rPr lang="en-US" dirty="0">
                <a:latin typeface="Times New Roman" panose="02020603050405020304" pitchFamily="18" charset="0"/>
                <a:cs typeface="Times New Roman" panose="02020603050405020304" pitchFamily="18" charset="0"/>
              </a:rPr>
              <a:t>•	Use Priority Queue</a:t>
            </a:r>
          </a:p>
          <a:p>
            <a:r>
              <a:rPr lang="en-US" dirty="0">
                <a:latin typeface="Times New Roman" panose="02020603050405020304" pitchFamily="18" charset="0"/>
                <a:cs typeface="Times New Roman" panose="02020603050405020304" pitchFamily="18" charset="0"/>
              </a:rPr>
              <a:t>•	Sorted increasing order of path cost</a:t>
            </a:r>
          </a:p>
          <a:p>
            <a:r>
              <a:rPr lang="en-US" dirty="0">
                <a:latin typeface="Times New Roman" panose="02020603050405020304" pitchFamily="18" charset="0"/>
                <a:cs typeface="Times New Roman" panose="02020603050405020304" pitchFamily="18" charset="0"/>
              </a:rPr>
              <a:t>•	Guaranteed to find optimal solution. </a:t>
            </a:r>
          </a:p>
          <a:p>
            <a:r>
              <a:rPr lang="en-US" dirty="0">
                <a:latin typeface="Times New Roman" panose="02020603050405020304" pitchFamily="18" charset="0"/>
                <a:cs typeface="Times New Roman" panose="02020603050405020304" pitchFamily="18" charset="0"/>
              </a:rPr>
              <a:t>•	UCS expands node with least path cost g(n) so far</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When all steps are equal, breadth-first search is optimal because it always expands the shallowest unexpanded node. By a simple extension, we can find an algorithm that is optimal with any step-cost function. Instead of expanding the shallowest node, uniform-cost search expands the node n with the lowest path cost g(n). This is done by storing the frontier as a priority queue ordered by g.</a:t>
            </a:r>
          </a:p>
        </p:txBody>
      </p:sp>
      <p:sp>
        <p:nvSpPr>
          <p:cNvPr id="2" name="Rectangle 1"/>
          <p:cNvSpPr/>
          <p:nvPr/>
        </p:nvSpPr>
        <p:spPr>
          <a:xfrm>
            <a:off x="736600" y="452715"/>
            <a:ext cx="7131050" cy="923330"/>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UCS </a:t>
            </a:r>
            <a:r>
              <a:rPr lang="en-US" dirty="0">
                <a:latin typeface="Times New Roman" panose="02020603050405020304" pitchFamily="18" charset="0"/>
                <a:cs typeface="Times New Roman" panose="02020603050405020304" pitchFamily="18" charset="0"/>
              </a:rPr>
              <a:t>is different from BFS and DFS because here the costs come into play. In other words, traversing via different edges might not have the same cost. The goal is to find a path where the cumulative sum of costs is the least. </a:t>
            </a:r>
          </a:p>
        </p:txBody>
      </p:sp>
    </p:spTree>
    <p:extLst>
      <p:ext uri="{BB962C8B-B14F-4D97-AF65-F5344CB8AC3E}">
        <p14:creationId xmlns:p14="http://schemas.microsoft.com/office/powerpoint/2010/main" val="39427532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AC4796C1-C144-F6F1-0943-271CEAB16F41}"/>
              </a:ext>
            </a:extLst>
          </p:cNvPr>
          <p:cNvSpPr txBox="1"/>
          <p:nvPr/>
        </p:nvSpPr>
        <p:spPr>
          <a:xfrm>
            <a:off x="201193" y="648846"/>
            <a:ext cx="4573166" cy="3203441"/>
          </a:xfrm>
          <a:prstGeom prst="rect">
            <a:avLst/>
          </a:prstGeom>
          <a:noFill/>
        </p:spPr>
        <p:txBody>
          <a:bodyPr wrap="square">
            <a:spAutoFit/>
          </a:bodyPr>
          <a:lstStyle/>
          <a:p>
            <a:pPr defTabSz="914400">
              <a:spcBef>
                <a:spcPts val="2700"/>
              </a:spcBef>
              <a:spcAft>
                <a:spcPts val="450"/>
              </a:spcAft>
            </a:pPr>
            <a:r>
              <a:rPr lang="en-US" b="1" dirty="0">
                <a:solidFill>
                  <a:srgbClr val="1F2937"/>
                </a:solidFill>
                <a:latin typeface="system-ui"/>
              </a:rPr>
              <a:t>Uniform Cost Search</a:t>
            </a:r>
          </a:p>
          <a:p>
            <a:pPr defTabSz="914400">
              <a:lnSpc>
                <a:spcPts val="2363"/>
              </a:lnSpc>
            </a:pPr>
            <a:r>
              <a:rPr lang="en-US" b="1" dirty="0">
                <a:solidFill>
                  <a:srgbClr val="374151"/>
                </a:solidFill>
                <a:latin typeface="system-ui"/>
              </a:rPr>
              <a:t>Uniform Cost Search </a:t>
            </a:r>
            <a:r>
              <a:rPr lang="en-US" dirty="0">
                <a:solidFill>
                  <a:srgbClr val="374151"/>
                </a:solidFill>
                <a:latin typeface="system-ui"/>
              </a:rPr>
              <a:t>(</a:t>
            </a:r>
            <a:r>
              <a:rPr lang="en-US" b="1" dirty="0">
                <a:solidFill>
                  <a:srgbClr val="374151"/>
                </a:solidFill>
                <a:latin typeface="system-ui"/>
              </a:rPr>
              <a:t>UCS</a:t>
            </a:r>
            <a:r>
              <a:rPr lang="en-US" dirty="0">
                <a:solidFill>
                  <a:srgbClr val="374151"/>
                </a:solidFill>
                <a:latin typeface="system-ui"/>
              </a:rPr>
              <a:t>) is a type of uninformed search that performs a search based on the lowest path cost. UCS helps us find the path from the starting node to the goal node with the minimum path cost. Considering the scenario that we need to move from point A to point B, which path would you choose? A-&gt;C-&gt;B or A-&gt;B:</a:t>
            </a:r>
          </a:p>
        </p:txBody>
      </p:sp>
      <p:pic>
        <p:nvPicPr>
          <p:cNvPr id="10" name="Picture 9">
            <a:extLst>
              <a:ext uri="{FF2B5EF4-FFF2-40B4-BE49-F238E27FC236}">
                <a16:creationId xmlns:a16="http://schemas.microsoft.com/office/drawing/2014/main" xmlns="" id="{F310AB0D-5E7A-7BEE-F389-D231D4B7836A}"/>
              </a:ext>
            </a:extLst>
          </p:cNvPr>
          <p:cNvPicPr>
            <a:picLocks noChangeAspect="1"/>
          </p:cNvPicPr>
          <p:nvPr/>
        </p:nvPicPr>
        <p:blipFill>
          <a:blip r:embed="rId2"/>
          <a:srcRect l="30382" t="54694" r="38699" b="20136"/>
          <a:stretch>
            <a:fillRect/>
          </a:stretch>
        </p:blipFill>
        <p:spPr>
          <a:xfrm>
            <a:off x="4954559" y="559836"/>
            <a:ext cx="3869075" cy="2362306"/>
          </a:xfrm>
          <a:prstGeom prst="rect">
            <a:avLst/>
          </a:prstGeom>
        </p:spPr>
      </p:pic>
      <p:sp>
        <p:nvSpPr>
          <p:cNvPr id="12" name="TextBox 11">
            <a:extLst>
              <a:ext uri="{FF2B5EF4-FFF2-40B4-BE49-F238E27FC236}">
                <a16:creationId xmlns:a16="http://schemas.microsoft.com/office/drawing/2014/main" xmlns="" id="{F3B26CB8-CCEE-A63D-FF58-62BD25B776AF}"/>
              </a:ext>
            </a:extLst>
          </p:cNvPr>
          <p:cNvSpPr txBox="1"/>
          <p:nvPr/>
        </p:nvSpPr>
        <p:spPr>
          <a:xfrm>
            <a:off x="277390" y="4382646"/>
            <a:ext cx="7230968" cy="1200329"/>
          </a:xfrm>
          <a:prstGeom prst="rect">
            <a:avLst/>
          </a:prstGeom>
          <a:noFill/>
        </p:spPr>
        <p:txBody>
          <a:bodyPr wrap="square">
            <a:spAutoFit/>
          </a:bodyPr>
          <a:lstStyle/>
          <a:p>
            <a:pPr defTabSz="914400"/>
            <a:r>
              <a:rPr lang="en-US" dirty="0">
                <a:solidFill>
                  <a:srgbClr val="374151"/>
                </a:solidFill>
                <a:latin typeface="system-ui"/>
              </a:rPr>
              <a:t>The path cost of going from path A to path B is 5 and the path cost of path A to C to B</a:t>
            </a:r>
            <a:r>
              <a:rPr lang="en-US" b="1" dirty="0">
                <a:solidFill>
                  <a:srgbClr val="374151"/>
                </a:solidFill>
                <a:latin typeface="system-ui"/>
              </a:rPr>
              <a:t> </a:t>
            </a:r>
            <a:r>
              <a:rPr lang="en-US" dirty="0">
                <a:solidFill>
                  <a:srgbClr val="374151"/>
                </a:solidFill>
                <a:latin typeface="system-ui"/>
              </a:rPr>
              <a:t>is 4 (2+2). As UCS will consider the least path cost, that is, 4. Hence, A to C to B would be selected in terms of uniform cost search.</a:t>
            </a:r>
            <a:endParaRPr lang="en-IN" dirty="0">
              <a:solidFill>
                <a:prstClr val="black"/>
              </a:solidFill>
            </a:endParaRPr>
          </a:p>
        </p:txBody>
      </p:sp>
    </p:spTree>
    <p:extLst>
      <p:ext uri="{BB962C8B-B14F-4D97-AF65-F5344CB8AC3E}">
        <p14:creationId xmlns:p14="http://schemas.microsoft.com/office/powerpoint/2010/main" val="7874798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Components of a Search Problem</a:t>
            </a:r>
          </a:p>
        </p:txBody>
      </p:sp>
      <p:sp>
        <p:nvSpPr>
          <p:cNvPr id="3" name="Content Placeholder 2"/>
          <p:cNvSpPr>
            <a:spLocks noGrp="1"/>
          </p:cNvSpPr>
          <p:nvPr>
            <p:ph idx="1"/>
          </p:nvPr>
        </p:nvSpPr>
        <p:spPr/>
        <p:txBody>
          <a:bodyPr/>
          <a:lstStyle/>
          <a:p>
            <a:r>
              <a:rPr dirty="0"/>
              <a:t>Initial State</a:t>
            </a:r>
          </a:p>
          <a:p>
            <a:r>
              <a:rPr dirty="0"/>
              <a:t>Goal State</a:t>
            </a:r>
          </a:p>
          <a:p>
            <a:r>
              <a:rPr dirty="0"/>
              <a:t>State Space</a:t>
            </a:r>
          </a:p>
          <a:p>
            <a:r>
              <a:rPr dirty="0"/>
              <a:t>Successor Function</a:t>
            </a:r>
          </a:p>
          <a:p>
            <a:r>
              <a:rPr dirty="0"/>
              <a:t>Path Cost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Example: </a:t>
            </a:r>
          </a:p>
          <a:p>
            <a:pPr marL="0" indent="0">
              <a:buNone/>
            </a:pPr>
            <a:r>
              <a:rPr lang="en-US" sz="1800" dirty="0">
                <a:latin typeface="Times New Roman" panose="02020603050405020304" pitchFamily="18" charset="0"/>
                <a:cs typeface="Times New Roman" panose="02020603050405020304" pitchFamily="18" charset="0"/>
              </a:rPr>
              <a:t>Question. Which solution would UCS find to move from node S to node G if run on the graph below? </a:t>
            </a: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4" name="Rectangle 3"/>
          <p:cNvSpPr/>
          <p:nvPr/>
        </p:nvSpPr>
        <p:spPr>
          <a:xfrm>
            <a:off x="539750" y="293638"/>
            <a:ext cx="7975600" cy="1569660"/>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Cost of a node is defined as</a:t>
            </a: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  cost(node) = cumulative cost of all nodes from root</a:t>
            </a:r>
          </a:p>
          <a:p>
            <a:r>
              <a:rPr lang="en-US" sz="1600" dirty="0">
                <a:latin typeface="Times New Roman" panose="02020603050405020304" pitchFamily="18" charset="0"/>
                <a:cs typeface="Times New Roman" panose="02020603050405020304" pitchFamily="18" charset="0"/>
              </a:rPr>
              <a:t>  cost(root) = 0</a:t>
            </a:r>
          </a:p>
          <a:p>
            <a:r>
              <a:rPr lang="en-US" sz="1600" dirty="0">
                <a:latin typeface="Times New Roman" panose="02020603050405020304" pitchFamily="18" charset="0"/>
                <a:cs typeface="Times New Roman" panose="02020603050405020304" pitchFamily="18" charset="0"/>
              </a:rPr>
              <a:t>Example: </a:t>
            </a:r>
          </a:p>
          <a:p>
            <a:r>
              <a:rPr lang="en-US" sz="1600" dirty="0">
                <a:latin typeface="Times New Roman" panose="02020603050405020304" pitchFamily="18" charset="0"/>
                <a:cs typeface="Times New Roman" panose="02020603050405020304" pitchFamily="18" charset="0"/>
              </a:rPr>
              <a:t>Question. Which solution would UCS find to move from node S to node G if run on the graph below?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774" y="2473854"/>
            <a:ext cx="4462463" cy="224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05655" y="4728481"/>
            <a:ext cx="7886700" cy="1754326"/>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Solution. The equivalent search tree for the above graph is as follows. The cost of each node is the cumulative cost of reaching that node from the root. Based on the UCS strategy, the path with the least cumulative cost is chosen. Note that due to the many options in the fringe, the algorithm explores most of them so long as their cost is low, and discards them when a lower-cost path is found; these discarded traversals are not shown below. The actual traversal is shown in blue.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79559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936" y="162028"/>
            <a:ext cx="3736331"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487334" y="1325940"/>
            <a:ext cx="4572000" cy="3139321"/>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Path: S -&gt; A -&gt; B -&gt; G </a:t>
            </a:r>
          </a:p>
          <a:p>
            <a:r>
              <a:rPr lang="en-US" dirty="0">
                <a:latin typeface="Times New Roman" panose="02020603050405020304" pitchFamily="18" charset="0"/>
                <a:cs typeface="Times New Roman" panose="02020603050405020304" pitchFamily="18" charset="0"/>
              </a:rPr>
              <a:t>Cost: 5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Let C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cost of solution. </a:t>
            </a:r>
          </a:p>
          <a:p>
            <a:r>
              <a:rPr lang="en-US" dirty="0">
                <a:latin typeface="Times New Roman" panose="02020603050405020304" pitchFamily="18" charset="0"/>
                <a:cs typeface="Times New Roman" panose="02020603050405020304" pitchFamily="18" charset="0"/>
              </a:rPr>
              <a:t>ε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arcs cost.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Then C/ε=        C/ε=        effective depth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Time complexity:   [</a:t>
            </a:r>
            <a:r>
              <a:rPr lang="en-US" dirty="0" err="1">
                <a:latin typeface="Times New Roman" panose="02020603050405020304" pitchFamily="18" charset="0"/>
                <a:cs typeface="Times New Roman" panose="02020603050405020304" pitchFamily="18" charset="0"/>
              </a:rPr>
              <a:t>Tex</a:t>
            </a:r>
            <a:r>
              <a:rPr lang="en-US" dirty="0">
                <a:latin typeface="Times New Roman" panose="02020603050405020304" pitchFamily="18" charset="0"/>
                <a:cs typeface="Times New Roman" panose="02020603050405020304" pitchFamily="18" charset="0"/>
              </a:rPr>
              <a:t>]T(n) = O(</a:t>
            </a:r>
            <a:r>
              <a:rPr lang="en-US" dirty="0" err="1">
                <a:latin typeface="Times New Roman" panose="02020603050405020304" pitchFamily="18" charset="0"/>
                <a:cs typeface="Times New Roman" panose="02020603050405020304" pitchFamily="18" charset="0"/>
              </a:rPr>
              <a:t>n^C</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varepsilon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Tex</a:t>
            </a:r>
            <a:r>
              <a:rPr lang="en-US" dirty="0">
                <a:latin typeface="Times New Roman" panose="02020603050405020304" pitchFamily="18" charset="0"/>
                <a:cs typeface="Times New Roman" panose="02020603050405020304" pitchFamily="18" charset="0"/>
              </a:rPr>
              <a:t>], Space complexity:   [</a:t>
            </a:r>
            <a:r>
              <a:rPr lang="en-US" dirty="0" err="1">
                <a:latin typeface="Times New Roman" panose="02020603050405020304" pitchFamily="18" charset="0"/>
                <a:cs typeface="Times New Roman" panose="02020603050405020304" pitchFamily="18" charset="0"/>
              </a:rPr>
              <a:t>Tex</a:t>
            </a:r>
            <a:r>
              <a:rPr lang="en-US" dirty="0">
                <a:latin typeface="Times New Roman" panose="02020603050405020304" pitchFamily="18" charset="0"/>
                <a:cs typeface="Times New Roman" panose="02020603050405020304" pitchFamily="18" charset="0"/>
              </a:rPr>
              <a:t>]S(n) = O(</a:t>
            </a:r>
            <a:r>
              <a:rPr lang="en-US" dirty="0" err="1">
                <a:latin typeface="Times New Roman" panose="02020603050405020304" pitchFamily="18" charset="0"/>
                <a:cs typeface="Times New Roman" panose="02020603050405020304" pitchFamily="18" charset="0"/>
              </a:rPr>
              <a:t>n^C</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varepsilon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Tex</a:t>
            </a:r>
            <a:r>
              <a:rPr lang="en-US" dirty="0">
                <a:latin typeface="Times New Roman" panose="02020603050405020304" pitchFamily="18" charset="0"/>
                <a:cs typeface="Times New Roman" panose="02020603050405020304" pitchFamily="18" charset="0"/>
              </a:rPr>
              <a:t>]</a:t>
            </a:r>
          </a:p>
        </p:txBody>
      </p:sp>
      <p:sp>
        <p:nvSpPr>
          <p:cNvPr id="5" name="Rectangle 4"/>
          <p:cNvSpPr/>
          <p:nvPr/>
        </p:nvSpPr>
        <p:spPr>
          <a:xfrm>
            <a:off x="956733" y="4662439"/>
            <a:ext cx="7433733" cy="2031325"/>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Advantages: </a:t>
            </a:r>
          </a:p>
          <a:p>
            <a:r>
              <a:rPr lang="en-US" dirty="0">
                <a:latin typeface="Times New Roman" panose="02020603050405020304" pitchFamily="18" charset="0"/>
                <a:cs typeface="Times New Roman" panose="02020603050405020304" pitchFamily="18" charset="0"/>
              </a:rPr>
              <a:t>•	UCS is complete only if states are finite and there should be no loop with </a:t>
            </a:r>
            <a:r>
              <a:rPr lang="en-US" dirty="0" smtClean="0">
                <a:latin typeface="Times New Roman" panose="02020603050405020304" pitchFamily="18" charset="0"/>
                <a:cs typeface="Times New Roman" panose="02020603050405020304" pitchFamily="18" charset="0"/>
              </a:rPr>
              <a:t> zero </a:t>
            </a:r>
            <a:r>
              <a:rPr lang="en-US" dirty="0">
                <a:latin typeface="Times New Roman" panose="02020603050405020304" pitchFamily="18" charset="0"/>
                <a:cs typeface="Times New Roman" panose="02020603050405020304" pitchFamily="18" charset="0"/>
              </a:rPr>
              <a:t>weight.</a:t>
            </a:r>
          </a:p>
          <a:p>
            <a:r>
              <a:rPr lang="en-US" dirty="0">
                <a:latin typeface="Times New Roman" panose="02020603050405020304" pitchFamily="18" charset="0"/>
                <a:cs typeface="Times New Roman" panose="02020603050405020304" pitchFamily="18" charset="0"/>
              </a:rPr>
              <a:t>•	UCS is optimal only if there is no negative cost.</a:t>
            </a:r>
          </a:p>
          <a:p>
            <a:r>
              <a:rPr lang="en-US" dirty="0">
                <a:latin typeface="Times New Roman" panose="02020603050405020304" pitchFamily="18" charset="0"/>
                <a:cs typeface="Times New Roman" panose="02020603050405020304" pitchFamily="18" charset="0"/>
              </a:rPr>
              <a:t>Disadvantages: </a:t>
            </a:r>
          </a:p>
          <a:p>
            <a:r>
              <a:rPr lang="en-US" dirty="0">
                <a:latin typeface="Times New Roman" panose="02020603050405020304" pitchFamily="18" charset="0"/>
                <a:cs typeface="Times New Roman" panose="02020603050405020304" pitchFamily="18" charset="0"/>
              </a:rPr>
              <a:t>•	Explores options in every "direction".</a:t>
            </a:r>
          </a:p>
          <a:p>
            <a:r>
              <a:rPr lang="en-US" dirty="0">
                <a:latin typeface="Times New Roman" panose="02020603050405020304" pitchFamily="18" charset="0"/>
                <a:cs typeface="Times New Roman" panose="02020603050405020304" pitchFamily="18" charset="0"/>
              </a:rPr>
              <a:t>•	No information on goal location.</a:t>
            </a:r>
          </a:p>
        </p:txBody>
      </p:sp>
    </p:spTree>
    <p:extLst>
      <p:ext uri="{BB962C8B-B14F-4D97-AF65-F5344CB8AC3E}">
        <p14:creationId xmlns:p14="http://schemas.microsoft.com/office/powerpoint/2010/main" val="13076550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990142"/>
            <a:ext cx="7620000" cy="4093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27821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048" y="87699"/>
            <a:ext cx="7216587" cy="651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08611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082" y="1784398"/>
            <a:ext cx="4114800"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98082" y="744279"/>
            <a:ext cx="5329472"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solidFill>
                  <a:prstClr val="black"/>
                </a:solidFill>
              </a:rPr>
              <a:t>Solve the following example using Uniform Cost Search</a:t>
            </a:r>
            <a:endParaRPr lang="en-US" dirty="0">
              <a:solidFill>
                <a:prstClr val="black"/>
              </a:solidFill>
            </a:endParaRPr>
          </a:p>
        </p:txBody>
      </p:sp>
    </p:spTree>
    <p:extLst>
      <p:ext uri="{BB962C8B-B14F-4D97-AF65-F5344CB8AC3E}">
        <p14:creationId xmlns:p14="http://schemas.microsoft.com/office/powerpoint/2010/main" val="36955393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Informed (</a:t>
            </a:r>
            <a:r>
              <a:rPr dirty="0" smtClean="0"/>
              <a:t>Heuristic Search</a:t>
            </a:r>
            <a:r>
              <a:rPr lang="en-IN" dirty="0" smtClean="0"/>
              <a:t>)</a:t>
            </a:r>
            <a:endParaRPr dirty="0"/>
          </a:p>
        </p:txBody>
      </p:sp>
      <p:sp>
        <p:nvSpPr>
          <p:cNvPr id="3" name="Content Placeholder 2"/>
          <p:cNvSpPr>
            <a:spLocks noGrp="1"/>
          </p:cNvSpPr>
          <p:nvPr>
            <p:ph idx="1"/>
          </p:nvPr>
        </p:nvSpPr>
        <p:spPr/>
        <p:txBody>
          <a:bodyPr>
            <a:normAutofit/>
          </a:bodyPr>
          <a:lstStyle/>
          <a:p>
            <a:r>
              <a:rPr sz="1800" dirty="0">
                <a:latin typeface="Times New Roman" panose="02020603050405020304" pitchFamily="18" charset="0"/>
                <a:cs typeface="Times New Roman" panose="02020603050405020304" pitchFamily="18" charset="0"/>
              </a:rPr>
              <a:t>Heuristic: estimate of cost from current state to goal</a:t>
            </a:r>
          </a:p>
          <a:p>
            <a:r>
              <a:rPr sz="1800" dirty="0">
                <a:latin typeface="Times New Roman" panose="02020603050405020304" pitchFamily="18" charset="0"/>
                <a:cs typeface="Times New Roman" panose="02020603050405020304" pitchFamily="18" charset="0"/>
              </a:rPr>
              <a:t>Improves efficiency over uninformed methods</a:t>
            </a:r>
          </a:p>
        </p:txBody>
      </p:sp>
      <p:sp>
        <p:nvSpPr>
          <p:cNvPr id="4" name="Rectangle 3"/>
          <p:cNvSpPr/>
          <p:nvPr/>
        </p:nvSpPr>
        <p:spPr>
          <a:xfrm>
            <a:off x="1909482" y="2894161"/>
            <a:ext cx="4572000" cy="3472233"/>
          </a:xfrm>
          <a:prstGeom prst="rect">
            <a:avLst/>
          </a:prstGeom>
        </p:spPr>
        <p:txBody>
          <a:bodyPr>
            <a:spAutoFit/>
          </a:bodyPr>
          <a:lstStyle/>
          <a:p>
            <a:pPr>
              <a:lnSpc>
                <a:spcPct val="115000"/>
              </a:lnSpc>
              <a:spcAft>
                <a:spcPts val="1000"/>
              </a:spcAft>
            </a:pPr>
            <a:r>
              <a:rPr lang="en-IN" b="1" dirty="0">
                <a:latin typeface="Times New Roman" panose="02020603050405020304" pitchFamily="18" charset="0"/>
                <a:ea typeface="Times New Roman"/>
                <a:cs typeface="Times New Roman" panose="02020603050405020304" pitchFamily="18" charset="0"/>
              </a:rPr>
              <a:t>Heuristic Function</a:t>
            </a:r>
            <a:endParaRPr lang="en-IN" dirty="0">
              <a:latin typeface="Times New Roman" panose="02020603050405020304" pitchFamily="18" charset="0"/>
              <a:ea typeface="Calibri"/>
              <a:cs typeface="Times New Roman" panose="02020603050405020304" pitchFamily="18" charset="0"/>
            </a:endParaRPr>
          </a:p>
          <a:p>
            <a:pPr marL="342900" lvl="0" indent="-342900">
              <a:lnSpc>
                <a:spcPct val="115000"/>
              </a:lnSpc>
              <a:spcAft>
                <a:spcPts val="1000"/>
              </a:spcAft>
              <a:buSzPts val="1000"/>
              <a:buFont typeface="Symbol"/>
              <a:buChar char=""/>
              <a:tabLst>
                <a:tab pos="457200" algn="l"/>
              </a:tabLst>
            </a:pPr>
            <a:r>
              <a:rPr lang="en-IN" dirty="0">
                <a:latin typeface="Times New Roman" panose="02020603050405020304" pitchFamily="18" charset="0"/>
                <a:ea typeface="Times New Roman"/>
                <a:cs typeface="Times New Roman" panose="02020603050405020304" pitchFamily="18" charset="0"/>
              </a:rPr>
              <a:t>A heuristic is a function </a:t>
            </a:r>
            <a:r>
              <a:rPr lang="en-IN" b="1" dirty="0">
                <a:latin typeface="Times New Roman" panose="02020603050405020304" pitchFamily="18" charset="0"/>
                <a:ea typeface="Times New Roman"/>
                <a:cs typeface="Times New Roman" panose="02020603050405020304" pitchFamily="18" charset="0"/>
              </a:rPr>
              <a:t>h(n)</a:t>
            </a:r>
            <a:r>
              <a:rPr lang="en-IN" dirty="0">
                <a:latin typeface="Times New Roman" panose="02020603050405020304" pitchFamily="18" charset="0"/>
                <a:ea typeface="Times New Roman"/>
                <a:cs typeface="Times New Roman" panose="02020603050405020304" pitchFamily="18" charset="0"/>
              </a:rPr>
              <a:t> that estimates the cost to reach the goal from node n.</a:t>
            </a:r>
            <a:endParaRPr lang="en-IN" dirty="0">
              <a:latin typeface="Times New Roman" panose="02020603050405020304" pitchFamily="18" charset="0"/>
              <a:ea typeface="Calibri"/>
              <a:cs typeface="Times New Roman" panose="02020603050405020304" pitchFamily="18" charset="0"/>
            </a:endParaRPr>
          </a:p>
          <a:p>
            <a:pPr marL="342900" lvl="0" indent="-342900">
              <a:lnSpc>
                <a:spcPct val="115000"/>
              </a:lnSpc>
              <a:spcAft>
                <a:spcPts val="1000"/>
              </a:spcAft>
              <a:buSzPts val="1000"/>
              <a:buFont typeface="Symbol"/>
              <a:buChar char=""/>
              <a:tabLst>
                <a:tab pos="457200" algn="l"/>
              </a:tabLst>
            </a:pPr>
            <a:r>
              <a:rPr lang="en-IN" dirty="0">
                <a:latin typeface="Times New Roman" panose="02020603050405020304" pitchFamily="18" charset="0"/>
                <a:ea typeface="Times New Roman"/>
                <a:cs typeface="Times New Roman" panose="02020603050405020304" pitchFamily="18" charset="0"/>
              </a:rPr>
              <a:t>It must be:</a:t>
            </a:r>
            <a:endParaRPr lang="en-IN" dirty="0">
              <a:latin typeface="Times New Roman" panose="02020603050405020304" pitchFamily="18" charset="0"/>
              <a:ea typeface="Calibri"/>
              <a:cs typeface="Times New Roman" panose="02020603050405020304" pitchFamily="18" charset="0"/>
            </a:endParaRPr>
          </a:p>
          <a:p>
            <a:pPr marL="742950" lvl="1" indent="-285750">
              <a:lnSpc>
                <a:spcPct val="115000"/>
              </a:lnSpc>
              <a:spcAft>
                <a:spcPts val="1000"/>
              </a:spcAft>
              <a:buSzPts val="1000"/>
              <a:buFont typeface="Courier New"/>
              <a:buChar char="o"/>
              <a:tabLst>
                <a:tab pos="914400" algn="l"/>
              </a:tabLst>
            </a:pPr>
            <a:r>
              <a:rPr lang="en-IN" b="1" dirty="0">
                <a:latin typeface="Times New Roman" panose="02020603050405020304" pitchFamily="18" charset="0"/>
                <a:ea typeface="Times New Roman"/>
                <a:cs typeface="Times New Roman" panose="02020603050405020304" pitchFamily="18" charset="0"/>
              </a:rPr>
              <a:t>Admissible</a:t>
            </a:r>
            <a:r>
              <a:rPr lang="en-IN" dirty="0">
                <a:latin typeface="Times New Roman" panose="02020603050405020304" pitchFamily="18" charset="0"/>
                <a:ea typeface="Times New Roman"/>
                <a:cs typeface="Times New Roman" panose="02020603050405020304" pitchFamily="18" charset="0"/>
              </a:rPr>
              <a:t>: Never overestimates the true cost.</a:t>
            </a:r>
            <a:endParaRPr lang="en-IN" dirty="0">
              <a:latin typeface="Times New Roman" panose="02020603050405020304" pitchFamily="18" charset="0"/>
              <a:ea typeface="Calibri"/>
              <a:cs typeface="Times New Roman" panose="02020603050405020304" pitchFamily="18" charset="0"/>
            </a:endParaRPr>
          </a:p>
          <a:p>
            <a:pPr marL="742950" lvl="1" indent="-285750">
              <a:lnSpc>
                <a:spcPct val="115000"/>
              </a:lnSpc>
              <a:spcAft>
                <a:spcPts val="1000"/>
              </a:spcAft>
              <a:buSzPts val="1000"/>
              <a:buFont typeface="Courier New"/>
              <a:buChar char="o"/>
              <a:tabLst>
                <a:tab pos="914400" algn="l"/>
              </a:tabLst>
            </a:pPr>
            <a:r>
              <a:rPr lang="en-IN" b="1" dirty="0">
                <a:latin typeface="Times New Roman" panose="02020603050405020304" pitchFamily="18" charset="0"/>
                <a:ea typeface="Times New Roman"/>
                <a:cs typeface="Times New Roman" panose="02020603050405020304" pitchFamily="18" charset="0"/>
              </a:rPr>
              <a:t>Consistent (Monotonic)</a:t>
            </a:r>
            <a:r>
              <a:rPr lang="en-IN" dirty="0">
                <a:latin typeface="Times New Roman" panose="02020603050405020304" pitchFamily="18" charset="0"/>
                <a:ea typeface="Times New Roman"/>
                <a:cs typeface="Times New Roman" panose="02020603050405020304" pitchFamily="18" charset="0"/>
              </a:rPr>
              <a:t>: For all nodes n and successors n',</a:t>
            </a:r>
            <a:br>
              <a:rPr lang="en-IN" dirty="0">
                <a:latin typeface="Times New Roman" panose="02020603050405020304" pitchFamily="18" charset="0"/>
                <a:ea typeface="Times New Roman"/>
                <a:cs typeface="Times New Roman" panose="02020603050405020304" pitchFamily="18" charset="0"/>
              </a:rPr>
            </a:br>
            <a:r>
              <a:rPr lang="en-IN" dirty="0">
                <a:latin typeface="Times New Roman" panose="02020603050405020304" pitchFamily="18" charset="0"/>
                <a:ea typeface="Times New Roman"/>
                <a:cs typeface="Times New Roman" panose="02020603050405020304" pitchFamily="18" charset="0"/>
              </a:rPr>
              <a:t>h(n) ≤ cost(n, n') + h(n').</a:t>
            </a:r>
            <a:endParaRPr lang="en-IN" dirty="0">
              <a:latin typeface="Times New Roman" panose="02020603050405020304" pitchFamily="18" charset="0"/>
              <a:ea typeface="Calibri"/>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A120286-0472-C078-FDDC-DC286104362C}"/>
              </a:ext>
            </a:extLst>
          </p:cNvPr>
          <p:cNvPicPr>
            <a:picLocks noChangeAspect="1"/>
          </p:cNvPicPr>
          <p:nvPr/>
        </p:nvPicPr>
        <p:blipFill>
          <a:blip r:embed="rId2"/>
          <a:srcRect l="25255" t="27483" r="30128" b="11565"/>
          <a:stretch>
            <a:fillRect/>
          </a:stretch>
        </p:blipFill>
        <p:spPr>
          <a:xfrm>
            <a:off x="580831" y="113792"/>
            <a:ext cx="6997958" cy="5951106"/>
          </a:xfrm>
          <a:prstGeom prst="rect">
            <a:avLst/>
          </a:prstGeom>
        </p:spPr>
      </p:pic>
    </p:spTree>
    <p:extLst>
      <p:ext uri="{BB962C8B-B14F-4D97-AF65-F5344CB8AC3E}">
        <p14:creationId xmlns:p14="http://schemas.microsoft.com/office/powerpoint/2010/main" val="6660576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241" y="1272995"/>
            <a:ext cx="8195236" cy="4858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47285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392" y="1521721"/>
            <a:ext cx="7456081" cy="4379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368402" y="776177"/>
            <a:ext cx="4587474" cy="523220"/>
          </a:xfrm>
          <a:prstGeom prst="rect">
            <a:avLst/>
          </a:prstGeom>
          <a:noFill/>
        </p:spPr>
        <p:txBody>
          <a:bodyPr wrap="none" rtlCol="0">
            <a:spAutoFit/>
          </a:bodyPr>
          <a:lstStyle/>
          <a:p>
            <a:pPr defTabSz="914400"/>
            <a:r>
              <a:rPr lang="en-US" sz="2800" b="1" dirty="0" smtClean="0">
                <a:solidFill>
                  <a:srgbClr val="ED7D31">
                    <a:lumMod val="50000"/>
                  </a:srgbClr>
                </a:solidFill>
                <a:latin typeface="Times New Roman" panose="02020603050405020304" pitchFamily="18" charset="0"/>
                <a:cs typeface="Times New Roman" panose="02020603050405020304" pitchFamily="18" charset="0"/>
              </a:rPr>
              <a:t>Informed Search Algorithms</a:t>
            </a:r>
            <a:endParaRPr lang="en-US" sz="2800" b="1" dirty="0">
              <a:solidFill>
                <a:srgbClr val="ED7D31">
                  <a:lumMod val="50000"/>
                </a:srgb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10776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724" y="1354737"/>
            <a:ext cx="7961398" cy="4227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253564" y="627321"/>
            <a:ext cx="3066865" cy="523220"/>
          </a:xfrm>
          <a:prstGeom prst="rect">
            <a:avLst/>
          </a:prstGeom>
          <a:noFill/>
        </p:spPr>
        <p:txBody>
          <a:bodyPr wrap="none" rtlCol="0">
            <a:spAutoFit/>
          </a:bodyPr>
          <a:lstStyle/>
          <a:p>
            <a:pPr defTabSz="914400"/>
            <a:r>
              <a:rPr lang="en-US" sz="2800" b="1" dirty="0" smtClean="0">
                <a:solidFill>
                  <a:srgbClr val="ED7D31">
                    <a:lumMod val="50000"/>
                  </a:srgbClr>
                </a:solidFill>
                <a:latin typeface="Times New Roman" panose="02020603050405020304" pitchFamily="18" charset="0"/>
                <a:cs typeface="Times New Roman" panose="02020603050405020304" pitchFamily="18" charset="0"/>
              </a:rPr>
              <a:t>Heuristic Function</a:t>
            </a:r>
            <a:endParaRPr lang="en-US" sz="2800" b="1" dirty="0">
              <a:solidFill>
                <a:srgbClr val="ED7D31">
                  <a:lumMod val="50000"/>
                </a:srgb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26515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33083"/>
            <a:ext cx="8229600" cy="6508376"/>
          </a:xfrm>
        </p:spPr>
        <p:txBody>
          <a:bodyPr>
            <a:noAutofit/>
          </a:bodyPr>
          <a:lstStyle/>
          <a:p>
            <a:pPr marL="0" indent="0">
              <a:buNone/>
            </a:pPr>
            <a:r>
              <a:rPr lang="en-US" sz="1400" b="1" dirty="0"/>
              <a:t>1. Initial State</a:t>
            </a:r>
          </a:p>
          <a:p>
            <a:r>
              <a:rPr lang="en-US" sz="1400" b="1" dirty="0"/>
              <a:t>Definition:</a:t>
            </a:r>
            <a:r>
              <a:rPr lang="en-US" sz="1400" dirty="0"/>
              <a:t> The starting point or configuration of the problem before any actions have been taken.</a:t>
            </a:r>
          </a:p>
          <a:p>
            <a:r>
              <a:rPr lang="en-US" sz="1400" b="1" dirty="0"/>
              <a:t>Example:</a:t>
            </a:r>
            <a:r>
              <a:rPr lang="en-US" sz="1400" dirty="0"/>
              <a:t> In a puzzle game like the 8-puzzle, the initial state is the starting arrangement of the tiles.</a:t>
            </a:r>
          </a:p>
          <a:p>
            <a:r>
              <a:rPr lang="en-US" sz="1400" b="1" dirty="0"/>
              <a:t>Purpose:</a:t>
            </a:r>
            <a:r>
              <a:rPr lang="en-US" sz="1400" dirty="0"/>
              <a:t> Represents where the search begins.</a:t>
            </a:r>
          </a:p>
          <a:p>
            <a:pPr marL="0" indent="0">
              <a:buNone/>
            </a:pPr>
            <a:r>
              <a:rPr lang="en-US" sz="1400" b="1" dirty="0"/>
              <a:t>2. Goal State</a:t>
            </a:r>
          </a:p>
          <a:p>
            <a:r>
              <a:rPr lang="en-US" sz="1400" b="1" dirty="0"/>
              <a:t>Definition:</a:t>
            </a:r>
            <a:r>
              <a:rPr lang="en-US" sz="1400" dirty="0"/>
              <a:t> The desired final state or configuration that the search aims to reach.</a:t>
            </a:r>
          </a:p>
          <a:p>
            <a:r>
              <a:rPr lang="en-US" sz="1400" b="1" dirty="0"/>
              <a:t>Example:</a:t>
            </a:r>
            <a:r>
              <a:rPr lang="en-US" sz="1400" dirty="0"/>
              <a:t> In the 8-puzzle, the goal state is the arrangement where the tiles are in the correct order.</a:t>
            </a:r>
          </a:p>
          <a:p>
            <a:r>
              <a:rPr lang="en-US" sz="1400" b="1" dirty="0"/>
              <a:t>Purpose:</a:t>
            </a:r>
            <a:r>
              <a:rPr lang="en-US" sz="1400" dirty="0"/>
              <a:t> Defines the condition(s) that must be satisfied to consider the problem solved.</a:t>
            </a:r>
          </a:p>
          <a:p>
            <a:pPr marL="0" indent="0">
              <a:buNone/>
            </a:pPr>
            <a:r>
              <a:rPr lang="en-US" sz="1400" b="1" dirty="0" smtClean="0"/>
              <a:t> </a:t>
            </a:r>
            <a:r>
              <a:rPr lang="en-US" sz="1400" b="1" dirty="0"/>
              <a:t>State Space</a:t>
            </a:r>
          </a:p>
          <a:p>
            <a:r>
              <a:rPr lang="en-US" sz="1400" b="1" dirty="0"/>
              <a:t>Definition:</a:t>
            </a:r>
            <a:r>
              <a:rPr lang="en-US" sz="1400" dirty="0"/>
              <a:t> The set of all possible states or configurations that can be reached from the initial state by applying actions.</a:t>
            </a:r>
          </a:p>
          <a:p>
            <a:r>
              <a:rPr lang="en-US" sz="1400" b="1" dirty="0"/>
              <a:t>Example:</a:t>
            </a:r>
            <a:r>
              <a:rPr lang="en-US" sz="1400" dirty="0"/>
              <a:t> For the 8-puzzle, the state space includes every possible arrangement of the tiles.</a:t>
            </a:r>
          </a:p>
          <a:p>
            <a:r>
              <a:rPr lang="en-US" sz="1400" b="1" dirty="0"/>
              <a:t>Purpose:</a:t>
            </a:r>
            <a:r>
              <a:rPr lang="en-US" sz="1400" dirty="0"/>
              <a:t> Represents the entire search domain, where the search algorithm explores to find a path from the initial to the goal </a:t>
            </a:r>
            <a:r>
              <a:rPr lang="en-US" sz="1400" dirty="0" smtClean="0"/>
              <a:t>state.</a:t>
            </a:r>
          </a:p>
          <a:p>
            <a:pPr marL="0" indent="0">
              <a:buNone/>
            </a:pPr>
            <a:r>
              <a:rPr lang="en-US" sz="1400" b="1" dirty="0" smtClean="0"/>
              <a:t>4. Successor Function</a:t>
            </a:r>
          </a:p>
          <a:p>
            <a:r>
              <a:rPr lang="en-US" sz="1400" b="1" dirty="0" smtClean="0"/>
              <a:t>Definition</a:t>
            </a:r>
            <a:r>
              <a:rPr lang="en-US" sz="1400" b="1" dirty="0"/>
              <a:t>:</a:t>
            </a:r>
            <a:r>
              <a:rPr lang="en-US" sz="1400" dirty="0"/>
              <a:t> A function that takes a state as input and returns a set of successor states reachable from the current state by applying possible actions.</a:t>
            </a:r>
          </a:p>
          <a:p>
            <a:r>
              <a:rPr lang="en-US" sz="1400" b="1" dirty="0"/>
              <a:t>Example:</a:t>
            </a:r>
            <a:r>
              <a:rPr lang="en-US" sz="1400" dirty="0"/>
              <a:t> In a chess game, the successor function generates all legal moves from a given board position.</a:t>
            </a:r>
          </a:p>
          <a:p>
            <a:r>
              <a:rPr lang="en-US" sz="1400" b="1" dirty="0"/>
              <a:t>Purpose:</a:t>
            </a:r>
            <a:r>
              <a:rPr lang="en-US" sz="1400" dirty="0"/>
              <a:t> Defines how the search moves from one state to another and enables the exploration of the state space.</a:t>
            </a:r>
          </a:p>
          <a:p>
            <a:pPr marL="0" indent="0">
              <a:buNone/>
            </a:pPr>
            <a:r>
              <a:rPr lang="en-US" sz="1400" b="1" dirty="0"/>
              <a:t>5. Path Cost</a:t>
            </a:r>
          </a:p>
          <a:p>
            <a:r>
              <a:rPr lang="en-US" sz="1400" b="1" dirty="0"/>
              <a:t>Definition:</a:t>
            </a:r>
            <a:r>
              <a:rPr lang="en-US" sz="1400" dirty="0"/>
              <a:t> A numeric value representing the cost of moving along a path from the initial state to a particular state.</a:t>
            </a:r>
          </a:p>
          <a:p>
            <a:r>
              <a:rPr lang="en-US" sz="1400" b="1" dirty="0"/>
              <a:t>Example:</a:t>
            </a:r>
            <a:r>
              <a:rPr lang="en-US" sz="1400" dirty="0"/>
              <a:t> In a route-finding problem, path cost could be the total distance traveled or total travel time.</a:t>
            </a:r>
          </a:p>
          <a:p>
            <a:r>
              <a:rPr lang="en-US" sz="1400" b="1" dirty="0"/>
              <a:t>Purpose:</a:t>
            </a:r>
            <a:r>
              <a:rPr lang="en-US" sz="1400" dirty="0"/>
              <a:t> Used to evaluate and compare different paths, helping the algorithm find the least costly or most efficient route to the goal.</a:t>
            </a:r>
          </a:p>
          <a:p>
            <a:pPr marL="0" indent="0">
              <a:buNone/>
            </a:pPr>
            <a:endParaRPr lang="en-IN" sz="1400" dirty="0"/>
          </a:p>
        </p:txBody>
      </p:sp>
    </p:spTree>
    <p:extLst>
      <p:ext uri="{BB962C8B-B14F-4D97-AF65-F5344CB8AC3E}">
        <p14:creationId xmlns:p14="http://schemas.microsoft.com/office/powerpoint/2010/main" val="12482503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904" y="1610947"/>
            <a:ext cx="6627053" cy="4088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10327" y="629546"/>
            <a:ext cx="4026936" cy="523220"/>
          </a:xfrm>
          <a:prstGeom prst="rect">
            <a:avLst/>
          </a:prstGeom>
          <a:noFill/>
        </p:spPr>
        <p:txBody>
          <a:bodyPr wrap="none" rtlCol="0">
            <a:spAutoFit/>
          </a:bodyPr>
          <a:lstStyle/>
          <a:p>
            <a:pPr defTabSz="914400"/>
            <a:r>
              <a:rPr lang="en-US" sz="2800" b="1" dirty="0" smtClean="0">
                <a:solidFill>
                  <a:srgbClr val="ED7D31">
                    <a:lumMod val="50000"/>
                  </a:srgbClr>
                </a:solidFill>
                <a:latin typeface="Times New Roman" panose="02020603050405020304" pitchFamily="18" charset="0"/>
                <a:cs typeface="Times New Roman" panose="02020603050405020304" pitchFamily="18" charset="0"/>
              </a:rPr>
              <a:t>Greedy Best First Search</a:t>
            </a:r>
            <a:endParaRPr lang="en-US" sz="2800" b="1" dirty="0">
              <a:solidFill>
                <a:srgbClr val="ED7D31">
                  <a:lumMod val="50000"/>
                </a:srgb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03211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583" y="1562986"/>
            <a:ext cx="4927029" cy="4177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300226" y="555118"/>
            <a:ext cx="4026936" cy="523220"/>
          </a:xfrm>
          <a:prstGeom prst="rect">
            <a:avLst/>
          </a:prstGeom>
          <a:noFill/>
        </p:spPr>
        <p:txBody>
          <a:bodyPr wrap="none" rtlCol="0">
            <a:spAutoFit/>
          </a:bodyPr>
          <a:lstStyle/>
          <a:p>
            <a:pPr defTabSz="914400"/>
            <a:r>
              <a:rPr lang="en-US" sz="2800" b="1" dirty="0" smtClean="0">
                <a:solidFill>
                  <a:srgbClr val="ED7D31">
                    <a:lumMod val="50000"/>
                  </a:srgbClr>
                </a:solidFill>
                <a:latin typeface="Times New Roman" panose="02020603050405020304" pitchFamily="18" charset="0"/>
                <a:cs typeface="Times New Roman" panose="02020603050405020304" pitchFamily="18" charset="0"/>
              </a:rPr>
              <a:t>Greedy Best First Search</a:t>
            </a:r>
            <a:endParaRPr lang="en-US" sz="2800" b="1" dirty="0">
              <a:solidFill>
                <a:srgbClr val="ED7D31">
                  <a:lumMod val="50000"/>
                </a:srgb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10494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5556" y="863462"/>
            <a:ext cx="4026936" cy="523220"/>
          </a:xfrm>
          <a:prstGeom prst="rect">
            <a:avLst/>
          </a:prstGeom>
          <a:noFill/>
        </p:spPr>
        <p:txBody>
          <a:bodyPr wrap="none" rtlCol="0">
            <a:spAutoFit/>
          </a:bodyPr>
          <a:lstStyle/>
          <a:p>
            <a:pPr defTabSz="914400"/>
            <a:r>
              <a:rPr lang="en-US" sz="2800" b="1" dirty="0" smtClean="0">
                <a:solidFill>
                  <a:srgbClr val="ED7D31">
                    <a:lumMod val="50000"/>
                  </a:srgbClr>
                </a:solidFill>
                <a:latin typeface="Times New Roman" panose="02020603050405020304" pitchFamily="18" charset="0"/>
                <a:cs typeface="Times New Roman" panose="02020603050405020304" pitchFamily="18" charset="0"/>
              </a:rPr>
              <a:t>Greedy Best First Search</a:t>
            </a:r>
            <a:endParaRPr lang="en-US" sz="2800" b="1" dirty="0">
              <a:solidFill>
                <a:srgbClr val="ED7D31">
                  <a:lumMod val="50000"/>
                </a:srgbClr>
              </a:solidFill>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562" y="1610833"/>
            <a:ext cx="7097216" cy="3471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71216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928" y="1773203"/>
            <a:ext cx="6949872" cy="3657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93928" y="863462"/>
            <a:ext cx="6303200" cy="523220"/>
          </a:xfrm>
          <a:prstGeom prst="rect">
            <a:avLst/>
          </a:prstGeom>
          <a:noFill/>
        </p:spPr>
        <p:txBody>
          <a:bodyPr wrap="none" rtlCol="0">
            <a:spAutoFit/>
          </a:bodyPr>
          <a:lstStyle/>
          <a:p>
            <a:pPr defTabSz="914400"/>
            <a:r>
              <a:rPr lang="en-US" sz="2800" b="1" dirty="0" smtClean="0">
                <a:solidFill>
                  <a:srgbClr val="ED7D31">
                    <a:lumMod val="50000"/>
                  </a:srgbClr>
                </a:solidFill>
                <a:latin typeface="Times New Roman" panose="02020603050405020304" pitchFamily="18" charset="0"/>
                <a:cs typeface="Times New Roman" panose="02020603050405020304" pitchFamily="18" charset="0"/>
              </a:rPr>
              <a:t>Advantages of Greedy Best First Search</a:t>
            </a:r>
            <a:endParaRPr lang="en-US" sz="2800" b="1" dirty="0">
              <a:solidFill>
                <a:srgbClr val="ED7D31">
                  <a:lumMod val="50000"/>
                </a:srgb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94738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031" y="1612130"/>
            <a:ext cx="7273142" cy="3799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77340" y="846646"/>
            <a:ext cx="3430106" cy="523220"/>
          </a:xfrm>
          <a:prstGeom prst="rect">
            <a:avLst/>
          </a:prstGeom>
          <a:noFill/>
        </p:spPr>
        <p:txBody>
          <a:bodyPr wrap="none" rtlCol="0">
            <a:spAutoFit/>
          </a:bodyPr>
          <a:lstStyle/>
          <a:p>
            <a:pPr defTabSz="914400"/>
            <a:r>
              <a:rPr lang="en-US" sz="2800" b="1" dirty="0" smtClean="0">
                <a:solidFill>
                  <a:srgbClr val="ED7D31">
                    <a:lumMod val="50000"/>
                  </a:srgbClr>
                </a:solidFill>
                <a:latin typeface="Times New Roman" panose="02020603050405020304" pitchFamily="18" charset="0"/>
                <a:cs typeface="Times New Roman" panose="02020603050405020304" pitchFamily="18" charset="0"/>
              </a:rPr>
              <a:t>A*</a:t>
            </a:r>
            <a:r>
              <a:rPr lang="en-US" sz="2800" b="1" dirty="0">
                <a:solidFill>
                  <a:srgbClr val="ED7D31">
                    <a:lumMod val="50000"/>
                  </a:srgbClr>
                </a:solidFill>
                <a:latin typeface="Times New Roman" panose="02020603050405020304" pitchFamily="18" charset="0"/>
                <a:cs typeface="Times New Roman" panose="02020603050405020304" pitchFamily="18" charset="0"/>
              </a:rPr>
              <a:t> </a:t>
            </a:r>
            <a:r>
              <a:rPr lang="en-US" sz="2800" b="1" dirty="0" smtClean="0">
                <a:solidFill>
                  <a:srgbClr val="ED7D31">
                    <a:lumMod val="50000"/>
                  </a:srgbClr>
                </a:solidFill>
                <a:latin typeface="Times New Roman" panose="02020603050405020304" pitchFamily="18" charset="0"/>
                <a:cs typeface="Times New Roman" panose="02020603050405020304" pitchFamily="18" charset="0"/>
              </a:rPr>
              <a:t>Search Algorithm</a:t>
            </a:r>
            <a:endParaRPr lang="en-US" sz="2800" b="1" dirty="0">
              <a:solidFill>
                <a:srgbClr val="ED7D31">
                  <a:lumMod val="50000"/>
                </a:srgb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95645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07" y="1169583"/>
            <a:ext cx="4780095" cy="5188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15008" y="323426"/>
            <a:ext cx="4876015" cy="523220"/>
          </a:xfrm>
          <a:prstGeom prst="rect">
            <a:avLst/>
          </a:prstGeom>
          <a:noFill/>
        </p:spPr>
        <p:txBody>
          <a:bodyPr wrap="none" rtlCol="0">
            <a:spAutoFit/>
          </a:bodyPr>
          <a:lstStyle/>
          <a:p>
            <a:pPr defTabSz="914400"/>
            <a:r>
              <a:rPr lang="en-US" sz="2800" b="1" dirty="0" smtClean="0">
                <a:solidFill>
                  <a:srgbClr val="ED7D31">
                    <a:lumMod val="50000"/>
                  </a:srgbClr>
                </a:solidFill>
                <a:latin typeface="Times New Roman" panose="02020603050405020304" pitchFamily="18" charset="0"/>
                <a:cs typeface="Times New Roman" panose="02020603050405020304" pitchFamily="18" charset="0"/>
              </a:rPr>
              <a:t>A*</a:t>
            </a:r>
            <a:r>
              <a:rPr lang="en-US" sz="2800" b="1" dirty="0">
                <a:solidFill>
                  <a:srgbClr val="ED7D31">
                    <a:lumMod val="50000"/>
                  </a:srgbClr>
                </a:solidFill>
                <a:latin typeface="Times New Roman" panose="02020603050405020304" pitchFamily="18" charset="0"/>
                <a:cs typeface="Times New Roman" panose="02020603050405020304" pitchFamily="18" charset="0"/>
              </a:rPr>
              <a:t> </a:t>
            </a:r>
            <a:r>
              <a:rPr lang="en-US" sz="2800" b="1" dirty="0" smtClean="0">
                <a:solidFill>
                  <a:srgbClr val="ED7D31">
                    <a:lumMod val="50000"/>
                  </a:srgbClr>
                </a:solidFill>
                <a:latin typeface="Times New Roman" panose="02020603050405020304" pitchFamily="18" charset="0"/>
                <a:cs typeface="Times New Roman" panose="02020603050405020304" pitchFamily="18" charset="0"/>
              </a:rPr>
              <a:t>Search Algorithm Example</a:t>
            </a:r>
            <a:endParaRPr lang="en-US" sz="2800" b="1" dirty="0">
              <a:solidFill>
                <a:srgbClr val="ED7D31">
                  <a:lumMod val="50000"/>
                </a:srgbClr>
              </a:solidFill>
              <a:latin typeface="Times New Roman" panose="02020603050405020304" pitchFamily="18" charset="0"/>
              <a:cs typeface="Times New Roman" panose="02020603050405020304" pitchFamily="18" charset="0"/>
            </a:endParaRPr>
          </a:p>
        </p:txBody>
      </p:sp>
      <p:sp>
        <p:nvSpPr>
          <p:cNvPr id="2" name="Rectangle 1"/>
          <p:cNvSpPr/>
          <p:nvPr/>
        </p:nvSpPr>
        <p:spPr>
          <a:xfrm>
            <a:off x="5528384" y="1063164"/>
            <a:ext cx="1717137" cy="369332"/>
          </a:xfrm>
          <a:prstGeom prst="rect">
            <a:avLst/>
          </a:prstGeom>
        </p:spPr>
        <p:txBody>
          <a:bodyPr wrap="none">
            <a:spAutoFit/>
          </a:bodyPr>
          <a:lstStyle/>
          <a:p>
            <a:pPr defTabSz="914400"/>
            <a:r>
              <a:rPr lang="en-US" dirty="0">
                <a:solidFill>
                  <a:prstClr val="black"/>
                </a:solidFill>
              </a:rPr>
              <a:t>f(n) = g(n) + h(n)</a:t>
            </a:r>
          </a:p>
        </p:txBody>
      </p:sp>
      <p:sp>
        <p:nvSpPr>
          <p:cNvPr id="3" name="Rectangle 2"/>
          <p:cNvSpPr/>
          <p:nvPr/>
        </p:nvSpPr>
        <p:spPr>
          <a:xfrm>
            <a:off x="5495103" y="2078827"/>
            <a:ext cx="3508744" cy="4524315"/>
          </a:xfrm>
          <a:prstGeom prst="rect">
            <a:avLst/>
          </a:prstGeom>
        </p:spPr>
        <p:txBody>
          <a:bodyPr wrap="square">
            <a:spAutoFit/>
          </a:bodyPr>
          <a:lstStyle/>
          <a:p>
            <a:pPr defTabSz="914400" fontAlgn="ctr"/>
            <a:r>
              <a:rPr lang="en-US" sz="1600" dirty="0">
                <a:solidFill>
                  <a:prstClr val="black"/>
                </a:solidFill>
              </a:rPr>
              <a:t>Where:</a:t>
            </a:r>
          </a:p>
          <a:p>
            <a:pPr defTabSz="914400"/>
            <a:r>
              <a:rPr lang="en-US" sz="1600" b="1" dirty="0">
                <a:solidFill>
                  <a:prstClr val="black"/>
                </a:solidFill>
              </a:rPr>
              <a:t>f(n)</a:t>
            </a:r>
            <a:r>
              <a:rPr lang="en-US" sz="1600" dirty="0">
                <a:solidFill>
                  <a:prstClr val="black"/>
                </a:solidFill>
              </a:rPr>
              <a:t>:</a:t>
            </a:r>
          </a:p>
          <a:p>
            <a:pPr defTabSz="914400"/>
            <a:r>
              <a:rPr lang="en-US" sz="1600" dirty="0">
                <a:solidFill>
                  <a:prstClr val="black"/>
                </a:solidFill>
              </a:rPr>
              <a:t>The total estimated cost of the path from the start node to the goal node, passing through node n. This is the value used to prioritize which node to explore next.</a:t>
            </a:r>
          </a:p>
          <a:p>
            <a:pPr defTabSz="914400"/>
            <a:r>
              <a:rPr lang="en-US" sz="1600" b="1" dirty="0">
                <a:solidFill>
                  <a:prstClr val="black"/>
                </a:solidFill>
              </a:rPr>
              <a:t>g(n)</a:t>
            </a:r>
            <a:r>
              <a:rPr lang="en-US" sz="1600" dirty="0">
                <a:solidFill>
                  <a:prstClr val="black"/>
                </a:solidFill>
              </a:rPr>
              <a:t>:</a:t>
            </a:r>
          </a:p>
          <a:p>
            <a:pPr defTabSz="914400"/>
            <a:r>
              <a:rPr lang="en-US" sz="1600" dirty="0">
                <a:solidFill>
                  <a:prstClr val="black"/>
                </a:solidFill>
              </a:rPr>
              <a:t>The actual cost incurred to reach node n from the start node. This represents the "past cost."</a:t>
            </a:r>
          </a:p>
          <a:p>
            <a:pPr defTabSz="914400"/>
            <a:r>
              <a:rPr lang="en-US" sz="1600" b="1" dirty="0">
                <a:solidFill>
                  <a:prstClr val="black"/>
                </a:solidFill>
              </a:rPr>
              <a:t>h(n)</a:t>
            </a:r>
            <a:r>
              <a:rPr lang="en-US" sz="1600" dirty="0">
                <a:solidFill>
                  <a:prstClr val="black"/>
                </a:solidFill>
              </a:rPr>
              <a:t>:</a:t>
            </a:r>
          </a:p>
          <a:p>
            <a:pPr defTabSz="914400"/>
            <a:r>
              <a:rPr lang="en-US" sz="1600" dirty="0">
                <a:solidFill>
                  <a:prstClr val="black"/>
                </a:solidFill>
              </a:rPr>
              <a:t>The estimated cost (heuristic) to reach the goal node from node n. This represents the "future cost" and must be an admissible heuristic, meaning it never overestimates the true cost to the goal.</a:t>
            </a:r>
          </a:p>
        </p:txBody>
      </p:sp>
      <p:sp>
        <p:nvSpPr>
          <p:cNvPr id="6" name="Rectangle 5"/>
          <p:cNvSpPr/>
          <p:nvPr/>
        </p:nvSpPr>
        <p:spPr>
          <a:xfrm>
            <a:off x="5528384" y="693832"/>
            <a:ext cx="958980" cy="369332"/>
          </a:xfrm>
          <a:prstGeom prst="rect">
            <a:avLst/>
          </a:prstGeom>
        </p:spPr>
        <p:txBody>
          <a:bodyPr wrap="none">
            <a:spAutoFit/>
          </a:bodyPr>
          <a:lstStyle/>
          <a:p>
            <a:pPr defTabSz="914400"/>
            <a:r>
              <a:rPr lang="en-US" dirty="0" smtClean="0">
                <a:solidFill>
                  <a:prstClr val="black"/>
                </a:solidFill>
              </a:rPr>
              <a:t>Formula</a:t>
            </a:r>
            <a:endParaRPr lang="en-US" dirty="0">
              <a:solidFill>
                <a:prstClr val="black"/>
              </a:solidFill>
            </a:endParaRPr>
          </a:p>
        </p:txBody>
      </p:sp>
      <p:sp>
        <p:nvSpPr>
          <p:cNvPr id="7" name="Rectangle 6"/>
          <p:cNvSpPr/>
          <p:nvPr/>
        </p:nvSpPr>
        <p:spPr>
          <a:xfrm>
            <a:off x="5495102" y="1432496"/>
            <a:ext cx="3648898" cy="646331"/>
          </a:xfrm>
          <a:prstGeom prst="rect">
            <a:avLst/>
          </a:prstGeom>
        </p:spPr>
        <p:txBody>
          <a:bodyPr wrap="square">
            <a:spAutoFit/>
          </a:bodyPr>
          <a:lstStyle/>
          <a:p>
            <a:pPr defTabSz="914400"/>
            <a:r>
              <a:rPr lang="en-US" dirty="0" smtClean="0">
                <a:solidFill>
                  <a:prstClr val="black"/>
                </a:solidFill>
              </a:rPr>
              <a:t>Make a table: Node, g(n), h(n),f(n),parent node</a:t>
            </a:r>
            <a:endParaRPr lang="en-US" dirty="0">
              <a:solidFill>
                <a:prstClr val="black"/>
              </a:solidFill>
            </a:endParaRPr>
          </a:p>
        </p:txBody>
      </p:sp>
    </p:spTree>
    <p:extLst>
      <p:ext uri="{BB962C8B-B14F-4D97-AF65-F5344CB8AC3E}">
        <p14:creationId xmlns:p14="http://schemas.microsoft.com/office/powerpoint/2010/main" val="8076567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876488"/>
            <a:ext cx="5604933" cy="576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77341" y="240590"/>
            <a:ext cx="4876015" cy="523220"/>
          </a:xfrm>
          <a:prstGeom prst="rect">
            <a:avLst/>
          </a:prstGeom>
          <a:noFill/>
        </p:spPr>
        <p:txBody>
          <a:bodyPr wrap="none" rtlCol="0">
            <a:spAutoFit/>
          </a:bodyPr>
          <a:lstStyle/>
          <a:p>
            <a:pPr defTabSz="914400"/>
            <a:r>
              <a:rPr lang="en-US" sz="2800" b="1" dirty="0" smtClean="0">
                <a:solidFill>
                  <a:srgbClr val="ED7D31">
                    <a:lumMod val="50000"/>
                  </a:srgbClr>
                </a:solidFill>
                <a:latin typeface="Times New Roman" panose="02020603050405020304" pitchFamily="18" charset="0"/>
                <a:cs typeface="Times New Roman" panose="02020603050405020304" pitchFamily="18" charset="0"/>
              </a:rPr>
              <a:t>A*</a:t>
            </a:r>
            <a:r>
              <a:rPr lang="en-US" sz="2800" b="1" dirty="0">
                <a:solidFill>
                  <a:srgbClr val="ED7D31">
                    <a:lumMod val="50000"/>
                  </a:srgbClr>
                </a:solidFill>
                <a:latin typeface="Times New Roman" panose="02020603050405020304" pitchFamily="18" charset="0"/>
                <a:cs typeface="Times New Roman" panose="02020603050405020304" pitchFamily="18" charset="0"/>
              </a:rPr>
              <a:t> </a:t>
            </a:r>
            <a:r>
              <a:rPr lang="en-US" sz="2800" b="1" dirty="0" smtClean="0">
                <a:solidFill>
                  <a:srgbClr val="ED7D31">
                    <a:lumMod val="50000"/>
                  </a:srgbClr>
                </a:solidFill>
                <a:latin typeface="Times New Roman" panose="02020603050405020304" pitchFamily="18" charset="0"/>
                <a:cs typeface="Times New Roman" panose="02020603050405020304" pitchFamily="18" charset="0"/>
              </a:rPr>
              <a:t>Search Algorithm Example</a:t>
            </a:r>
            <a:endParaRPr lang="en-US" sz="2800" b="1" dirty="0">
              <a:solidFill>
                <a:srgbClr val="ED7D31">
                  <a:lumMod val="50000"/>
                </a:srgbClr>
              </a:solidFill>
              <a:latin typeface="Times New Roman" panose="02020603050405020304" pitchFamily="18" charset="0"/>
              <a:cs typeface="Times New Roman" panose="02020603050405020304" pitchFamily="18" charset="0"/>
            </a:endParaRPr>
          </a:p>
        </p:txBody>
      </p:sp>
      <p:pic>
        <p:nvPicPr>
          <p:cNvPr id="1026" name="Picture 2" descr="C:\Users\Admin\OneDrive\Pictures\Picture 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971021"/>
            <a:ext cx="3046413" cy="367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6282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11173365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Best-First Search</a:t>
            </a:r>
          </a:p>
        </p:txBody>
      </p:sp>
      <p:sp>
        <p:nvSpPr>
          <p:cNvPr id="3" name="Content Placeholder 2"/>
          <p:cNvSpPr>
            <a:spLocks noGrp="1"/>
          </p:cNvSpPr>
          <p:nvPr>
            <p:ph idx="1"/>
          </p:nvPr>
        </p:nvSpPr>
        <p:spPr/>
        <p:txBody>
          <a:bodyPr/>
          <a:lstStyle/>
          <a:p>
            <a:r>
              <a:t>Selects node with lowest heuristic value h(n)</a:t>
            </a:r>
          </a:p>
          <a:p>
            <a:r>
              <a:t>Greedy strategy: picks seemingly best path</a:t>
            </a:r>
          </a:p>
          <a:p>
            <a:r>
              <a:t>Not always optimal</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 Search</a:t>
            </a:r>
          </a:p>
        </p:txBody>
      </p:sp>
      <p:sp>
        <p:nvSpPr>
          <p:cNvPr id="3" name="Content Placeholder 2"/>
          <p:cNvSpPr>
            <a:spLocks noGrp="1"/>
          </p:cNvSpPr>
          <p:nvPr>
            <p:ph idx="1"/>
          </p:nvPr>
        </p:nvSpPr>
        <p:spPr/>
        <p:txBody>
          <a:bodyPr/>
          <a:lstStyle/>
          <a:p>
            <a:r>
              <a:t>Combines path cost and heuristic: f(n) = g(n) + h(n)</a:t>
            </a:r>
          </a:p>
          <a:p>
            <a:r>
              <a:t>Optimal if h(n) is admissible (never overestimates)</a:t>
            </a:r>
          </a:p>
          <a:p>
            <a:r>
              <a:t>Widely used in GPS, robotics, games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6" y="1028712"/>
            <a:ext cx="6907213" cy="246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5184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Example – A* vs. Greedy Search</a:t>
            </a:r>
          </a:p>
        </p:txBody>
      </p:sp>
      <p:sp>
        <p:nvSpPr>
          <p:cNvPr id="3" name="Content Placeholder 2"/>
          <p:cNvSpPr>
            <a:spLocks noGrp="1"/>
          </p:cNvSpPr>
          <p:nvPr>
            <p:ph idx="1"/>
          </p:nvPr>
        </p:nvSpPr>
        <p:spPr/>
        <p:txBody>
          <a:bodyPr/>
          <a:lstStyle/>
          <a:p>
            <a:r>
              <a:t>Diagram showing pathfinding on a graph</a:t>
            </a:r>
          </a:p>
          <a:p>
            <a:r>
              <a:t>Highlight different choices made by each</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Heuristics</a:t>
            </a:r>
          </a:p>
        </p:txBody>
      </p:sp>
      <p:sp>
        <p:nvSpPr>
          <p:cNvPr id="3" name="Content Placeholder 2"/>
          <p:cNvSpPr>
            <a:spLocks noGrp="1"/>
          </p:cNvSpPr>
          <p:nvPr>
            <p:ph idx="1"/>
          </p:nvPr>
        </p:nvSpPr>
        <p:spPr/>
        <p:txBody>
          <a:bodyPr/>
          <a:lstStyle/>
          <a:p>
            <a:r>
              <a:t>Admissible: Never overestimates</a:t>
            </a:r>
          </a:p>
          <a:p>
            <a:r>
              <a:t>Consistent: h(n) ≤ c(n, n') + h(n')</a:t>
            </a:r>
          </a:p>
          <a:p>
            <a:r>
              <a:t>Good heuristics reduce search time dramatically</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Search Problem Example: 8-Puzzle</a:t>
            </a:r>
          </a:p>
        </p:txBody>
      </p:sp>
      <p:sp>
        <p:nvSpPr>
          <p:cNvPr id="3" name="Content Placeholder 2"/>
          <p:cNvSpPr>
            <a:spLocks noGrp="1"/>
          </p:cNvSpPr>
          <p:nvPr>
            <p:ph idx="1"/>
          </p:nvPr>
        </p:nvSpPr>
        <p:spPr/>
        <p:txBody>
          <a:bodyPr/>
          <a:lstStyle/>
          <a:p>
            <a:r>
              <a:t>Initial State: Random arrangement of tiles</a:t>
            </a:r>
          </a:p>
          <a:p>
            <a:r>
              <a:t>Goal State: Tiles ordered from 1 to 8, blank at the end</a:t>
            </a:r>
          </a:p>
          <a:p>
            <a:r>
              <a:t>State Space: All possible tile configurations (9! states)</a:t>
            </a:r>
          </a:p>
          <a:p>
            <a:r>
              <a:t>Successor Function: Move blank tile up/down/left/right</a:t>
            </a:r>
          </a:p>
          <a:p>
            <a:r>
              <a:t>Path Cost: Number of moves</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BFS Example: 8-Puzzle</a:t>
            </a:r>
          </a:p>
        </p:txBody>
      </p:sp>
      <p:sp>
        <p:nvSpPr>
          <p:cNvPr id="3" name="Content Placeholder 2"/>
          <p:cNvSpPr>
            <a:spLocks noGrp="1"/>
          </p:cNvSpPr>
          <p:nvPr>
            <p:ph idx="1"/>
          </p:nvPr>
        </p:nvSpPr>
        <p:spPr/>
        <p:txBody>
          <a:bodyPr/>
          <a:lstStyle/>
          <a:p>
            <a:r>
              <a:t>Explores all nodes level by level</a:t>
            </a:r>
          </a:p>
          <a:p>
            <a:r>
              <a:t>Finds shortest path but uses a lot of memory</a:t>
            </a:r>
          </a:p>
          <a:p>
            <a:r>
              <a:t>Not practical for deep puzzles (memory explosion)</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DFS Example: 8-Puzzle</a:t>
            </a:r>
          </a:p>
        </p:txBody>
      </p:sp>
      <p:sp>
        <p:nvSpPr>
          <p:cNvPr id="3" name="Content Placeholder 2"/>
          <p:cNvSpPr>
            <a:spLocks noGrp="1"/>
          </p:cNvSpPr>
          <p:nvPr>
            <p:ph idx="1"/>
          </p:nvPr>
        </p:nvSpPr>
        <p:spPr/>
        <p:txBody>
          <a:bodyPr/>
          <a:lstStyle/>
          <a:p>
            <a:r>
              <a:t>Follows one path deep before backtracking</a:t>
            </a:r>
          </a:p>
          <a:p>
            <a:r>
              <a:t>Memory efficient but may get stuck in loops</a:t>
            </a:r>
          </a:p>
          <a:p>
            <a:r>
              <a:t>Not guaranteed to find shortest solution</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UCS Example: Route Finding</a:t>
            </a:r>
          </a:p>
        </p:txBody>
      </p:sp>
      <p:sp>
        <p:nvSpPr>
          <p:cNvPr id="3" name="Content Placeholder 2"/>
          <p:cNvSpPr>
            <a:spLocks noGrp="1"/>
          </p:cNvSpPr>
          <p:nvPr>
            <p:ph idx="1"/>
          </p:nvPr>
        </p:nvSpPr>
        <p:spPr/>
        <p:txBody>
          <a:bodyPr/>
          <a:lstStyle/>
          <a:p>
            <a:r>
              <a:t>Start: Arad, Goal: Bucharest</a:t>
            </a:r>
          </a:p>
          <a:p>
            <a:r>
              <a:t>Path cost = distance</a:t>
            </a:r>
          </a:p>
          <a:p>
            <a:r>
              <a:t>UCS expands cities based on total path cost</a:t>
            </a:r>
          </a:p>
          <a:p>
            <a:r>
              <a:t>Guaranteed to find shortest path</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 Example: Route Finding</a:t>
            </a:r>
          </a:p>
        </p:txBody>
      </p:sp>
      <p:sp>
        <p:nvSpPr>
          <p:cNvPr id="3" name="Content Placeholder 2"/>
          <p:cNvSpPr>
            <a:spLocks noGrp="1"/>
          </p:cNvSpPr>
          <p:nvPr>
            <p:ph idx="1"/>
          </p:nvPr>
        </p:nvSpPr>
        <p:spPr/>
        <p:txBody>
          <a:bodyPr/>
          <a:lstStyle/>
          <a:p>
            <a:r>
              <a:t>Start: Arad, Goal: Bucharest</a:t>
            </a:r>
          </a:p>
          <a:p>
            <a:r>
              <a:t>f(n) = g(n) + h(n) where h(n) = straight-line distance to Bucharest</a:t>
            </a:r>
          </a:p>
          <a:p>
            <a:r>
              <a:t>A* finds optimal path efficiently if h(n) is admissible</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Heuristic Example: 8-Puzzle</a:t>
            </a:r>
          </a:p>
        </p:txBody>
      </p:sp>
      <p:sp>
        <p:nvSpPr>
          <p:cNvPr id="3" name="Content Placeholder 2"/>
          <p:cNvSpPr>
            <a:spLocks noGrp="1"/>
          </p:cNvSpPr>
          <p:nvPr>
            <p:ph idx="1"/>
          </p:nvPr>
        </p:nvSpPr>
        <p:spPr/>
        <p:txBody>
          <a:bodyPr/>
          <a:lstStyle/>
          <a:p>
            <a:r>
              <a:t>h1: Number of misplaced tiles</a:t>
            </a:r>
          </a:p>
          <a:p>
            <a:r>
              <a:t>h2: Sum of Manhattan distances (more accurate)</a:t>
            </a:r>
          </a:p>
          <a:p>
            <a:r>
              <a:t>A* with h2 generally performs better than with h1</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Summary</a:t>
            </a:r>
          </a:p>
        </p:txBody>
      </p:sp>
      <p:sp>
        <p:nvSpPr>
          <p:cNvPr id="3" name="Content Placeholder 2"/>
          <p:cNvSpPr>
            <a:spLocks noGrp="1"/>
          </p:cNvSpPr>
          <p:nvPr>
            <p:ph idx="1"/>
          </p:nvPr>
        </p:nvSpPr>
        <p:spPr/>
        <p:txBody>
          <a:bodyPr/>
          <a:lstStyle/>
          <a:p>
            <a:r>
              <a:t>Search is key to AI problem-solving</a:t>
            </a:r>
          </a:p>
          <a:p>
            <a:r>
              <a:t>Choose the right algorithm based on:</a:t>
            </a:r>
          </a:p>
          <a:p>
            <a:r>
              <a:t>Problem size and structure, Time and space constraints, Availability of heuristics</a:t>
            </a:r>
          </a:p>
        </p:txBody>
      </p:sp>
    </p:spTree>
    <p:extLst>
      <p:ext uri="{BB962C8B-B14F-4D97-AF65-F5344CB8AC3E}">
        <p14:creationId xmlns:p14="http://schemas.microsoft.com/office/powerpoint/2010/main" val="14767865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Questions / Discussion</a:t>
            </a:r>
          </a:p>
        </p:txBody>
      </p:sp>
      <p:sp>
        <p:nvSpPr>
          <p:cNvPr id="3" name="Content Placeholder 2"/>
          <p:cNvSpPr>
            <a:spLocks noGrp="1"/>
          </p:cNvSpPr>
          <p:nvPr>
            <p:ph idx="1"/>
          </p:nvPr>
        </p:nvSpPr>
        <p:spPr/>
        <p:txBody>
          <a:bodyPr/>
          <a:lstStyle/>
          <a:p>
            <a:endParaRPr/>
          </a:p>
        </p:txBody>
      </p:sp>
    </p:spTree>
    <p:extLst>
      <p:ext uri="{BB962C8B-B14F-4D97-AF65-F5344CB8AC3E}">
        <p14:creationId xmlns:p14="http://schemas.microsoft.com/office/powerpoint/2010/main" val="20945078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Types of Search Algorithms</a:t>
            </a:r>
          </a:p>
        </p:txBody>
      </p:sp>
      <p:sp>
        <p:nvSpPr>
          <p:cNvPr id="3" name="Content Placeholder 2"/>
          <p:cNvSpPr>
            <a:spLocks noGrp="1"/>
          </p:cNvSpPr>
          <p:nvPr>
            <p:ph idx="1"/>
          </p:nvPr>
        </p:nvSpPr>
        <p:spPr>
          <a:xfrm>
            <a:off x="457200" y="1600201"/>
            <a:ext cx="8229600" cy="1268506"/>
          </a:xfrm>
        </p:spPr>
        <p:txBody>
          <a:bodyPr>
            <a:normAutofit/>
          </a:bodyPr>
          <a:lstStyle/>
          <a:p>
            <a:pPr>
              <a:lnSpc>
                <a:spcPct val="150000"/>
              </a:lnSpc>
            </a:pPr>
            <a:r>
              <a:rPr sz="1800" dirty="0">
                <a:latin typeface="Times New Roman" panose="02020603050405020304" pitchFamily="18" charset="0"/>
                <a:cs typeface="Times New Roman" panose="02020603050405020304" pitchFamily="18" charset="0"/>
              </a:rPr>
              <a:t>Uninformed (Blind) Search - No domain-specific knowledge</a:t>
            </a:r>
          </a:p>
          <a:p>
            <a:pPr>
              <a:lnSpc>
                <a:spcPct val="150000"/>
              </a:lnSpc>
            </a:pPr>
            <a:r>
              <a:rPr sz="1800" dirty="0">
                <a:latin typeface="Times New Roman" panose="02020603050405020304" pitchFamily="18" charset="0"/>
                <a:cs typeface="Times New Roman" panose="02020603050405020304" pitchFamily="18" charset="0"/>
              </a:rPr>
              <a:t>Informed (Heuristic) Search - Uses domain knowledge to guide the search</a:t>
            </a:r>
          </a:p>
        </p:txBody>
      </p:sp>
      <p:sp>
        <p:nvSpPr>
          <p:cNvPr id="4" name="Rectangle 3"/>
          <p:cNvSpPr/>
          <p:nvPr/>
        </p:nvSpPr>
        <p:spPr>
          <a:xfrm>
            <a:off x="672354" y="2848047"/>
            <a:ext cx="7064188" cy="2585323"/>
          </a:xfrm>
          <a:prstGeom prst="rect">
            <a:avLst/>
          </a:prstGeom>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	Search is fundamental in AI for decision-making and problem-solving.</a:t>
            </a:r>
          </a:p>
          <a:p>
            <a:pPr>
              <a:lnSpc>
                <a:spcPct val="150000"/>
              </a:lnSpc>
            </a:pPr>
            <a:r>
              <a:rPr lang="en-US" dirty="0">
                <a:latin typeface="Times New Roman" panose="02020603050405020304" pitchFamily="18" charset="0"/>
                <a:cs typeface="Times New Roman" panose="02020603050405020304" pitchFamily="18" charset="0"/>
              </a:rPr>
              <a:t>•	Uninformed search is systematic but inefficient.</a:t>
            </a:r>
          </a:p>
          <a:p>
            <a:pPr>
              <a:lnSpc>
                <a:spcPct val="150000"/>
              </a:lnSpc>
            </a:pPr>
            <a:r>
              <a:rPr lang="en-US" dirty="0">
                <a:latin typeface="Times New Roman" panose="02020603050405020304" pitchFamily="18" charset="0"/>
                <a:cs typeface="Times New Roman" panose="02020603050405020304" pitchFamily="18" charset="0"/>
              </a:rPr>
              <a:t>•	Informed search uses heuristics to improve efficiency.</a:t>
            </a:r>
          </a:p>
          <a:p>
            <a:pPr>
              <a:lnSpc>
                <a:spcPct val="150000"/>
              </a:lnSpc>
            </a:pPr>
            <a:r>
              <a:rPr lang="en-US" dirty="0">
                <a:latin typeface="Times New Roman" panose="02020603050405020304" pitchFamily="18" charset="0"/>
                <a:cs typeface="Times New Roman" panose="02020603050405020304" pitchFamily="18" charset="0"/>
              </a:rPr>
              <a:t>•	Choosing the right search algorithm depends on the problem constraints and available knowledge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6474" y="819162"/>
            <a:ext cx="7604372" cy="520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66177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42441435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624" y="600648"/>
            <a:ext cx="8229600" cy="5417951"/>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Uninformed (Blind) Search</a:t>
            </a:r>
          </a:p>
          <a:p>
            <a:pPr marL="0" indent="0">
              <a:buNone/>
            </a:pPr>
            <a:r>
              <a:rPr lang="en-US" sz="1800" dirty="0">
                <a:latin typeface="Times New Roman" panose="02020603050405020304" pitchFamily="18" charset="0"/>
                <a:cs typeface="Times New Roman" panose="02020603050405020304" pitchFamily="18" charset="0"/>
              </a:rPr>
              <a:t>•	No additional information about the goal state is used.</a:t>
            </a:r>
          </a:p>
          <a:p>
            <a:pPr marL="0" indent="0">
              <a:buNone/>
            </a:pPr>
            <a:r>
              <a:rPr lang="en-US" sz="1800" dirty="0">
                <a:latin typeface="Times New Roman" panose="02020603050405020304" pitchFamily="18" charset="0"/>
                <a:cs typeface="Times New Roman" panose="02020603050405020304" pitchFamily="18" charset="0"/>
              </a:rPr>
              <a:t>•	Only the problem definition is known.</a:t>
            </a:r>
          </a:p>
          <a:p>
            <a:pPr marL="0" indent="0">
              <a:buNone/>
            </a:pPr>
            <a:endParaRPr lang="en-US" sz="1800" dirty="0" smtClean="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smtClean="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smtClean="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Pros:</a:t>
            </a:r>
          </a:p>
          <a:p>
            <a:pPr marL="0" indent="0">
              <a:buNone/>
            </a:pPr>
            <a:r>
              <a:rPr lang="en-US" sz="1800" dirty="0">
                <a:latin typeface="Times New Roman" panose="02020603050405020304" pitchFamily="18" charset="0"/>
                <a:cs typeface="Times New Roman" panose="02020603050405020304" pitchFamily="18" charset="0"/>
              </a:rPr>
              <a:t>•	Simple to implement.</a:t>
            </a:r>
          </a:p>
          <a:p>
            <a:pPr marL="0" indent="0">
              <a:buNone/>
            </a:pPr>
            <a:r>
              <a:rPr lang="en-US" sz="1800" dirty="0">
                <a:latin typeface="Times New Roman" panose="02020603050405020304" pitchFamily="18" charset="0"/>
                <a:cs typeface="Times New Roman" panose="02020603050405020304" pitchFamily="18" charset="0"/>
              </a:rPr>
              <a:t>•	Systematic.</a:t>
            </a:r>
          </a:p>
          <a:p>
            <a:pPr marL="0" indent="0">
              <a:buNone/>
            </a:pPr>
            <a:r>
              <a:rPr lang="en-US" sz="1800" dirty="0">
                <a:latin typeface="Times New Roman" panose="02020603050405020304" pitchFamily="18" charset="0"/>
                <a:cs typeface="Times New Roman" panose="02020603050405020304" pitchFamily="18" charset="0"/>
              </a:rPr>
              <a:t>Cons:</a:t>
            </a:r>
          </a:p>
          <a:p>
            <a:pPr marL="0" indent="0">
              <a:buNone/>
            </a:pPr>
            <a:r>
              <a:rPr lang="en-US" sz="1800" dirty="0">
                <a:latin typeface="Times New Roman" panose="02020603050405020304" pitchFamily="18" charset="0"/>
                <a:cs typeface="Times New Roman" panose="02020603050405020304" pitchFamily="18" charset="0"/>
              </a:rPr>
              <a:t>•	Often inefficient.</a:t>
            </a:r>
          </a:p>
          <a:p>
            <a:pPr marL="0" indent="0">
              <a:buNone/>
            </a:pPr>
            <a:r>
              <a:rPr lang="en-US" sz="1800" dirty="0">
                <a:latin typeface="Times New Roman" panose="02020603050405020304" pitchFamily="18" charset="0"/>
                <a:cs typeface="Times New Roman" panose="02020603050405020304" pitchFamily="18" charset="0"/>
              </a:rPr>
              <a:t>•	Time and space complexity can be high.</a:t>
            </a: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625" y="1792953"/>
            <a:ext cx="8565189" cy="1909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09980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1126</TotalTime>
  <Words>2231</Words>
  <Application>Microsoft Office PowerPoint</Application>
  <PresentationFormat>On-screen Show (4:3)</PresentationFormat>
  <Paragraphs>298</Paragraphs>
  <Slides>59</Slides>
  <Notes>0</Notes>
  <HiddenSlides>0</HiddenSlides>
  <MMClips>0</MMClips>
  <ScaleCrop>false</ScaleCrop>
  <HeadingPairs>
    <vt:vector size="4" baseType="variant">
      <vt:variant>
        <vt:lpstr>Theme</vt:lpstr>
      </vt:variant>
      <vt:variant>
        <vt:i4>5</vt:i4>
      </vt:variant>
      <vt:variant>
        <vt:lpstr>Slide Titles</vt:lpstr>
      </vt:variant>
      <vt:variant>
        <vt:i4>59</vt:i4>
      </vt:variant>
    </vt:vector>
  </HeadingPairs>
  <TitlesOfParts>
    <vt:vector size="64" baseType="lpstr">
      <vt:lpstr>Office Theme</vt:lpstr>
      <vt:lpstr>1_Office Theme</vt:lpstr>
      <vt:lpstr>2_Office Theme</vt:lpstr>
      <vt:lpstr>3_Office Theme</vt:lpstr>
      <vt:lpstr>4_Office Theme</vt:lpstr>
      <vt:lpstr>AI Search Algorithms</vt:lpstr>
      <vt:lpstr>Introduction to Search in AI</vt:lpstr>
      <vt:lpstr>Components of a Search Problem</vt:lpstr>
      <vt:lpstr>PowerPoint Presentation</vt:lpstr>
      <vt:lpstr>PowerPoint Presentation</vt:lpstr>
      <vt:lpstr>Types of Search Algorithms</vt:lpstr>
      <vt:lpstr>PowerPoint Presentation</vt:lpstr>
      <vt:lpstr>PowerPoint Presentation</vt:lpstr>
      <vt:lpstr>PowerPoint Presentation</vt:lpstr>
      <vt:lpstr>Breadth-First Search (BFS)</vt:lpstr>
      <vt:lpstr>Depth-First Search (DFS)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Uniform Cost Search (UCS)</vt:lpstr>
      <vt:lpstr>Comparison Table (Uninformed)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Informed (Heuristic 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Best-First Search</vt:lpstr>
      <vt:lpstr>A* Search</vt:lpstr>
      <vt:lpstr>Example – A* vs. Greedy Search</vt:lpstr>
      <vt:lpstr>Heuristics</vt:lpstr>
      <vt:lpstr>Search Problem Example: 8-Puzzle</vt:lpstr>
      <vt:lpstr>BFS Example: 8-Puzzle</vt:lpstr>
      <vt:lpstr>DFS Example: 8-Puzzle</vt:lpstr>
      <vt:lpstr>UCS Example: Route Finding</vt:lpstr>
      <vt:lpstr>A* Example: Route Finding</vt:lpstr>
      <vt:lpstr>Heuristic Example: 8-Puzzle</vt:lpstr>
      <vt:lpstr>Summary</vt:lpstr>
      <vt:lpstr>Questions / Discussion</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Search Algorithms</dc:title>
  <dc:creator>Dr. Sudha Gupta</dc:creator>
  <dc:description>generated using python-pptx</dc:description>
  <cp:lastModifiedBy>sudha</cp:lastModifiedBy>
  <cp:revision>21</cp:revision>
  <dcterms:created xsi:type="dcterms:W3CDTF">2013-01-27T09:14:16Z</dcterms:created>
  <dcterms:modified xsi:type="dcterms:W3CDTF">2025-08-13T12:29:10Z</dcterms:modified>
</cp:coreProperties>
</file>